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8"/>
  </p:notesMasterIdLst>
  <p:sldIdLst>
    <p:sldId id="256" r:id="rId2"/>
    <p:sldId id="276" r:id="rId3"/>
    <p:sldId id="292" r:id="rId4"/>
    <p:sldId id="293" r:id="rId5"/>
    <p:sldId id="295" r:id="rId6"/>
    <p:sldId id="258" r:id="rId7"/>
    <p:sldId id="298" r:id="rId8"/>
    <p:sldId id="281" r:id="rId9"/>
    <p:sldId id="286" r:id="rId10"/>
    <p:sldId id="287" r:id="rId11"/>
    <p:sldId id="275" r:id="rId12"/>
    <p:sldId id="300" r:id="rId13"/>
    <p:sldId id="301" r:id="rId14"/>
    <p:sldId id="302" r:id="rId15"/>
    <p:sldId id="303" r:id="rId16"/>
    <p:sldId id="29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59" autoAdjust="0"/>
    <p:restoredTop sz="98409" autoAdjust="0"/>
  </p:normalViewPr>
  <p:slideViewPr>
    <p:cSldViewPr>
      <p:cViewPr>
        <p:scale>
          <a:sx n="150" d="100"/>
          <a:sy n="150" d="100"/>
        </p:scale>
        <p:origin x="-504" y="6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63328-06AD-4F30-B336-53035923ACB3}" type="datetimeFigureOut">
              <a:rPr lang="en-US" smtClean="0"/>
              <a:pPr/>
              <a:t>1/9/2011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5722CC-59D5-45B7-BC5F-C2524EA6A0C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722CC-59D5-45B7-BC5F-C2524EA6A0C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722CC-59D5-45B7-BC5F-C2524EA6A0C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722CC-59D5-45B7-BC5F-C2524EA6A0C9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67D4D-FFFE-4890-A778-0955407E2AE7}" type="datetimeFigureOut">
              <a:rPr lang="en-US" smtClean="0"/>
              <a:pPr/>
              <a:t>1/9/2011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4568C42-BCBD-4FF3-9D12-B64B376704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67D4D-FFFE-4890-A778-0955407E2AE7}" type="datetimeFigureOut">
              <a:rPr lang="en-US" smtClean="0"/>
              <a:pPr/>
              <a:t>1/9/2011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68C42-BCBD-4FF3-9D12-B64B376704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54568C42-BCBD-4FF3-9D12-B64B376704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67D4D-FFFE-4890-A778-0955407E2AE7}" type="datetimeFigureOut">
              <a:rPr lang="en-US" smtClean="0"/>
              <a:pPr/>
              <a:t>1/9/2011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67D4D-FFFE-4890-A778-0955407E2AE7}" type="datetimeFigureOut">
              <a:rPr lang="en-US" smtClean="0"/>
              <a:pPr/>
              <a:t>1/9/2011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4568C42-BCBD-4FF3-9D12-B64B376704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67D4D-FFFE-4890-A778-0955407E2AE7}" type="datetimeFigureOut">
              <a:rPr lang="en-US" smtClean="0"/>
              <a:pPr/>
              <a:t>1/9/2011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4568C42-BCBD-4FF3-9D12-B64B376704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4E367D4D-FFFE-4890-A778-0955407E2AE7}" type="datetimeFigureOut">
              <a:rPr lang="en-US" smtClean="0"/>
              <a:pPr/>
              <a:t>1/9/2011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68C42-BCBD-4FF3-9D12-B64B376704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67D4D-FFFE-4890-A778-0955407E2AE7}" type="datetimeFigureOut">
              <a:rPr lang="en-US" smtClean="0"/>
              <a:pPr/>
              <a:t>1/9/2011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54568C42-BCBD-4FF3-9D12-B64B376704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67D4D-FFFE-4890-A778-0955407E2AE7}" type="datetimeFigureOut">
              <a:rPr lang="en-US" smtClean="0"/>
              <a:pPr/>
              <a:t>1/9/2011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54568C42-BCBD-4FF3-9D12-B64B376704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67D4D-FFFE-4890-A778-0955407E2AE7}" type="datetimeFigureOut">
              <a:rPr lang="en-US" smtClean="0"/>
              <a:pPr/>
              <a:t>1/9/2011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4568C42-BCBD-4FF3-9D12-B64B376704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4568C42-BCBD-4FF3-9D12-B64B376704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67D4D-FFFE-4890-A778-0955407E2AE7}" type="datetimeFigureOut">
              <a:rPr lang="en-US" smtClean="0"/>
              <a:pPr/>
              <a:t>1/9/2011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54568C42-BCBD-4FF3-9D12-B64B376704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4E367D4D-FFFE-4890-A778-0955407E2AE7}" type="datetimeFigureOut">
              <a:rPr lang="en-US" smtClean="0"/>
              <a:pPr/>
              <a:t>1/9/2011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4E367D4D-FFFE-4890-A778-0955407E2AE7}" type="datetimeFigureOut">
              <a:rPr lang="en-US" smtClean="0"/>
              <a:pPr/>
              <a:t>1/9/2011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4568C42-BCBD-4FF3-9D12-B64B376704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3d-interacting.mov" TargetMode="External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2d-with-nucleus-small.avi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FiveCells.avi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hyperlink" Target="trajectories.mov" TargetMode="External"/><Relationship Id="rId3" Type="http://schemas.openxmlformats.org/officeDocument/2006/relationships/image" Target="../media/image12.tiff"/><Relationship Id="rId7" Type="http://schemas.openxmlformats.org/officeDocument/2006/relationships/hyperlink" Target="smoothed.mov" TargetMode="External"/><Relationship Id="rId12" Type="http://schemas.openxmlformats.org/officeDocument/2006/relationships/image" Target="../media/image19.png"/><Relationship Id="rId17" Type="http://schemas.openxmlformats.org/officeDocument/2006/relationships/image" Target="../media/image23.png"/><Relationship Id="rId2" Type="http://schemas.openxmlformats.org/officeDocument/2006/relationships/image" Target="../media/image11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hyperlink" Target="stabilized.mov" TargetMode="External"/><Relationship Id="rId5" Type="http://schemas.openxmlformats.org/officeDocument/2006/relationships/image" Target="../media/image14.png"/><Relationship Id="rId15" Type="http://schemas.openxmlformats.org/officeDocument/2006/relationships/image" Target="../media/image21.pn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Relationship Id="rId1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hyperlink" Target="Voronoi_dist.png" TargetMode="External"/><Relationship Id="rId3" Type="http://schemas.openxmlformats.org/officeDocument/2006/relationships/image" Target="../media/image25.png"/><Relationship Id="rId7" Type="http://schemas.openxmlformats.org/officeDocument/2006/relationships/hyperlink" Target="Voronoi_alpha.png" TargetMode="External"/><Relationship Id="rId12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2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26.png"/><Relationship Id="rId11" Type="http://schemas.openxmlformats.org/officeDocument/2006/relationships/hyperlink" Target="Voronoi_speed.png" TargetMode="External"/><Relationship Id="rId5" Type="http://schemas.openxmlformats.org/officeDocument/2006/relationships/hyperlink" Target="Voronoi_boundaries.png" TargetMode="External"/><Relationship Id="rId15" Type="http://schemas.openxmlformats.org/officeDocument/2006/relationships/image" Target="../media/image31.png"/><Relationship Id="rId10" Type="http://schemas.openxmlformats.org/officeDocument/2006/relationships/image" Target="../media/image28.png"/><Relationship Id="rId4" Type="http://schemas.openxmlformats.org/officeDocument/2006/relationships/oleObject" Target="../embeddings/oleObject1.bin"/><Relationship Id="rId9" Type="http://schemas.openxmlformats.org/officeDocument/2006/relationships/hyperlink" Target="Voronoi_k.png" TargetMode="External"/><Relationship Id="rId1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actin_motility.mp4" TargetMode="External"/><Relationship Id="rId3" Type="http://schemas.openxmlformats.org/officeDocument/2006/relationships/image" Target="../media/image16.png"/><Relationship Id="rId7" Type="http://schemas.openxmlformats.org/officeDocument/2006/relationships/hyperlink" Target="Actin_Induced_Movement.mp4" TargetMode="External"/><Relationship Id="rId2" Type="http://schemas.openxmlformats.org/officeDocument/2006/relationships/hyperlink" Target="Neutrophil.mp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T_cell.mp4" TargetMode="External"/><Relationship Id="rId5" Type="http://schemas.openxmlformats.org/officeDocument/2006/relationships/hyperlink" Target="Neuronal_migration.mp4" TargetMode="External"/><Relationship Id="rId10" Type="http://schemas.openxmlformats.org/officeDocument/2006/relationships/hyperlink" Target="Adhesion.mp4" TargetMode="External"/><Relationship Id="rId4" Type="http://schemas.openxmlformats.org/officeDocument/2006/relationships/hyperlink" Target="Macrophage.mp4" TargetMode="External"/><Relationship Id="rId9" Type="http://schemas.openxmlformats.org/officeDocument/2006/relationships/hyperlink" Target="Microtubules.mp4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371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Steve Benoit</a:t>
            </a:r>
          </a:p>
          <a:p>
            <a:endParaRPr lang="en-US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Department of Mathematics</a:t>
            </a:r>
          </a:p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Colorado State University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Models of cell dynamics and</a:t>
            </a:r>
            <a:br>
              <a:rPr lang="en-US" sz="3600" dirty="0" smtClean="0"/>
            </a:br>
            <a:r>
              <a:rPr lang="en-US" sz="3600" dirty="0" smtClean="0"/>
              <a:t>intercellular communication</a:t>
            </a:r>
            <a:endParaRPr lang="en-US" sz="3600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914400" y="5715000"/>
            <a:ext cx="8001000" cy="552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hangingPunct="0">
              <a:lnSpc>
                <a:spcPct val="95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050" dirty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This program is based upon collaborative work supported by a National Science Foundation Grant No. 0841259; Colorado State University, Thomas Chen, Principal Investigator, Michael A. de Miranda and Stuart Tobet Co-Principal Investigators. Any opinions, findings, conclusions or recommendations expressed in this material are those of the author(s) and do not necessarily reflect the views of the National Science Foundation.</a:t>
            </a:r>
          </a:p>
        </p:txBody>
      </p:sp>
      <p:pic>
        <p:nvPicPr>
          <p:cNvPr id="5" name="Picture 7" descr="NSF_logo_smal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1" y="5715000"/>
            <a:ext cx="575544" cy="5556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Mechanical Components</a:t>
            </a:r>
            <a:endParaRPr lang="en-US" dirty="0"/>
          </a:p>
        </p:txBody>
      </p:sp>
      <p:pic>
        <p:nvPicPr>
          <p:cNvPr id="12" name="Picture 8" descr="http://219.221.200.61/ywwy/zbsw(E)/pic/ech4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0"/>
            <a:ext cx="3962400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7858" y="1523999"/>
            <a:ext cx="4268942" cy="28956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733800"/>
            <a:ext cx="3810000" cy="114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4572000"/>
            <a:ext cx="3965409" cy="167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5029200"/>
            <a:ext cx="4208205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lowchart: Direct Access Storage 26"/>
          <p:cNvSpPr/>
          <p:nvPr/>
        </p:nvSpPr>
        <p:spPr>
          <a:xfrm rot="21058591">
            <a:off x="5328459" y="3624605"/>
            <a:ext cx="133851" cy="867753"/>
          </a:xfrm>
          <a:prstGeom prst="flowChartMagneticDrum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u="sng" dirty="0"/>
          </a:p>
        </p:txBody>
      </p:sp>
      <p:sp>
        <p:nvSpPr>
          <p:cNvPr id="26" name="Flowchart: Direct Access Storage 25"/>
          <p:cNvSpPr/>
          <p:nvPr/>
        </p:nvSpPr>
        <p:spPr>
          <a:xfrm rot="20544020">
            <a:off x="5122627" y="2764883"/>
            <a:ext cx="133851" cy="867753"/>
          </a:xfrm>
          <a:prstGeom prst="flowChartMagneticDrum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u="sn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Models for Mesoscopic Simulation</a:t>
            </a:r>
            <a:endParaRPr lang="en-US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304800" y="1524000"/>
            <a:ext cx="3124200" cy="457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ct val="85000"/>
              <a:tabLst/>
              <a:defRPr/>
            </a:pP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Plasma Membrane</a:t>
            </a:r>
            <a:endParaRPr lang="en-US" sz="2700" b="1" dirty="0" smtClean="0">
              <a:solidFill>
                <a:schemeClr val="accent5">
                  <a:lumMod val="50000"/>
                </a:schemeClr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514600"/>
            <a:ext cx="3095625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Flowchart: Direct Access Storage 17"/>
          <p:cNvSpPr/>
          <p:nvPr/>
        </p:nvSpPr>
        <p:spPr>
          <a:xfrm rot="20861736">
            <a:off x="5119357" y="3211818"/>
            <a:ext cx="200688" cy="867753"/>
          </a:xfrm>
          <a:prstGeom prst="flowChartMagneticDrum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u="sng" dirty="0"/>
          </a:p>
        </p:txBody>
      </p:sp>
      <p:sp>
        <p:nvSpPr>
          <p:cNvPr id="19" name="Flowchart: Direct Access Storage 18"/>
          <p:cNvSpPr/>
          <p:nvPr/>
        </p:nvSpPr>
        <p:spPr>
          <a:xfrm rot="20117374">
            <a:off x="4836260" y="2367593"/>
            <a:ext cx="200688" cy="867753"/>
          </a:xfrm>
          <a:prstGeom prst="flowChartMagneticDrum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20" name="Flowchart: Direct Access Storage 19"/>
          <p:cNvSpPr/>
          <p:nvPr/>
        </p:nvSpPr>
        <p:spPr>
          <a:xfrm rot="21206881">
            <a:off x="5265377" y="4085316"/>
            <a:ext cx="200688" cy="867753"/>
          </a:xfrm>
          <a:prstGeom prst="flowChartMagneticDrum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29" name="Flowchart: Direct Access Storage 28"/>
          <p:cNvSpPr/>
          <p:nvPr/>
        </p:nvSpPr>
        <p:spPr>
          <a:xfrm rot="21009278">
            <a:off x="5126979" y="3610572"/>
            <a:ext cx="197577" cy="867753"/>
          </a:xfrm>
          <a:prstGeom prst="flowChartMagneticDrum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u="sng" dirty="0"/>
          </a:p>
        </p:txBody>
      </p:sp>
      <p:sp>
        <p:nvSpPr>
          <p:cNvPr id="30" name="Flowchart: Direct Access Storage 29"/>
          <p:cNvSpPr/>
          <p:nvPr/>
        </p:nvSpPr>
        <p:spPr>
          <a:xfrm rot="20397318">
            <a:off x="4915549" y="2748619"/>
            <a:ext cx="187570" cy="867753"/>
          </a:xfrm>
          <a:prstGeom prst="flowChartMagneticDrum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u="sng" dirty="0"/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1371600" y="5715000"/>
            <a:ext cx="1524000" cy="381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ct val="85000"/>
              <a:tabLst/>
              <a:defRPr/>
            </a:pP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Triangulation</a:t>
            </a:r>
            <a:endParaRPr lang="en-US" sz="1600" b="1" dirty="0" smtClean="0">
              <a:solidFill>
                <a:schemeClr val="accent5">
                  <a:lumMod val="50000"/>
                </a:schemeClr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4800600" y="5105400"/>
            <a:ext cx="1219200" cy="381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ct val="85000"/>
              <a:tabLst/>
              <a:defRPr/>
            </a:pP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Disc Model</a:t>
            </a:r>
            <a:endParaRPr lang="en-US" sz="1600" b="1" dirty="0" smtClean="0">
              <a:solidFill>
                <a:schemeClr val="accent5">
                  <a:lumMod val="50000"/>
                </a:schemeClr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</p:txBody>
      </p:sp>
      <p:sp>
        <p:nvSpPr>
          <p:cNvPr id="35" name="Right Arrow 34"/>
          <p:cNvSpPr/>
          <p:nvPr/>
        </p:nvSpPr>
        <p:spPr>
          <a:xfrm rot="9595796">
            <a:off x="3623902" y="3159172"/>
            <a:ext cx="1145946" cy="304800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Arrow 35"/>
          <p:cNvSpPr/>
          <p:nvPr/>
        </p:nvSpPr>
        <p:spPr>
          <a:xfrm rot="10800000">
            <a:off x="3810000" y="3962400"/>
            <a:ext cx="1145946" cy="304800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/>
          <p:nvPr/>
        </p:nvCxnSpPr>
        <p:spPr>
          <a:xfrm flipV="1">
            <a:off x="5001569" y="2516981"/>
            <a:ext cx="534840" cy="2449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5072058" y="2971800"/>
            <a:ext cx="566742" cy="1830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5236371" y="2993229"/>
            <a:ext cx="566742" cy="1830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5291134" y="3505200"/>
            <a:ext cx="576266" cy="1258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5293515" y="3921915"/>
            <a:ext cx="609600" cy="1068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5438772" y="3945741"/>
            <a:ext cx="609600" cy="1068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5436391" y="4462466"/>
            <a:ext cx="609600" cy="496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Content Placeholder 2"/>
          <p:cNvSpPr txBox="1">
            <a:spLocks/>
          </p:cNvSpPr>
          <p:nvPr/>
        </p:nvSpPr>
        <p:spPr>
          <a:xfrm>
            <a:off x="6172200" y="1828800"/>
            <a:ext cx="2590800" cy="1295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ct val="85000"/>
              <a:tabLst/>
              <a:defRPr/>
            </a:pP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Energy Functional Terms: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ct val="85000"/>
              <a:tabLst/>
              <a:defRPr/>
            </a:pP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     Axial displacement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ct val="85000"/>
              <a:tabLst/>
              <a:defRPr/>
            </a:pP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     Normal averaging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ct val="85000"/>
              <a:tabLst/>
              <a:defRPr/>
            </a:pP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	Radial </a:t>
            </a:r>
            <a:r>
              <a:rPr lang="en-US" sz="1600" dirty="0" err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Lennard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-Jones</a:t>
            </a:r>
          </a:p>
        </p:txBody>
      </p:sp>
      <p:sp>
        <p:nvSpPr>
          <p:cNvPr id="55" name="Content Placeholder 2"/>
          <p:cNvSpPr txBox="1">
            <a:spLocks/>
          </p:cNvSpPr>
          <p:nvPr/>
        </p:nvSpPr>
        <p:spPr>
          <a:xfrm>
            <a:off x="6400800" y="3429000"/>
            <a:ext cx="2438400" cy="1295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ct val="85000"/>
              <a:tabLst/>
              <a:defRPr/>
            </a:pP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Each disc acts as sensor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ct val="85000"/>
              <a:tabLst/>
              <a:defRPr/>
            </a:pPr>
            <a:endParaRPr lang="en-US" sz="1600" dirty="0" smtClean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ct val="85000"/>
              <a:tabLst/>
              <a:defRPr/>
            </a:pP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~500-1000 discs per cell</a:t>
            </a:r>
            <a:endParaRPr lang="en-US" sz="1600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57" name="Picture 3" descr="C:\Users\Steve\AppData\Local\Microsoft\Windows\Temporary Internet Files\Content.IE5\STJM8LJN\MC900431621[1].pn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0" y="5181600"/>
            <a:ext cx="685800" cy="685800"/>
          </a:xfrm>
          <a:prstGeom prst="rect">
            <a:avLst/>
          </a:prstGeom>
          <a:noFill/>
        </p:spPr>
      </p:pic>
      <p:sp>
        <p:nvSpPr>
          <p:cNvPr id="60" name="Content Placeholder 2"/>
          <p:cNvSpPr txBox="1">
            <a:spLocks/>
          </p:cNvSpPr>
          <p:nvPr/>
        </p:nvSpPr>
        <p:spPr>
          <a:xfrm>
            <a:off x="7239000" y="5791200"/>
            <a:ext cx="1295400" cy="381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ct val="85000"/>
              <a:tabLst/>
              <a:defRPr/>
            </a:pP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Simulation</a:t>
            </a:r>
            <a:endParaRPr lang="en-US" sz="1600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Models for Mesoscopic Simulation</a:t>
            </a:r>
            <a:endParaRPr lang="en-US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304800" y="1524000"/>
            <a:ext cx="3124200" cy="457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ct val="85000"/>
              <a:tabLst/>
              <a:defRPr/>
            </a:pP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Organelles</a:t>
            </a:r>
            <a:endParaRPr lang="en-US" sz="2700" b="1" dirty="0" smtClean="0">
              <a:solidFill>
                <a:schemeClr val="accent5">
                  <a:lumMod val="50000"/>
                </a:schemeClr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</p:txBody>
      </p:sp>
      <p:sp>
        <p:nvSpPr>
          <p:cNvPr id="52" name="Content Placeholder 2"/>
          <p:cNvSpPr txBox="1">
            <a:spLocks/>
          </p:cNvSpPr>
          <p:nvPr/>
        </p:nvSpPr>
        <p:spPr>
          <a:xfrm>
            <a:off x="5486400" y="3048000"/>
            <a:ext cx="2590800" cy="76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ct val="85000"/>
              <a:tabLst/>
              <a:defRPr/>
            </a:pP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Interaction Terms: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ct val="85000"/>
              <a:tabLst/>
              <a:defRPr/>
            </a:pP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	Simple </a:t>
            </a:r>
            <a:r>
              <a:rPr lang="en-US" sz="1600" dirty="0" err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Lennard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-Jones</a:t>
            </a:r>
          </a:p>
        </p:txBody>
      </p:sp>
      <p:sp>
        <p:nvSpPr>
          <p:cNvPr id="55" name="Content Placeholder 2"/>
          <p:cNvSpPr txBox="1">
            <a:spLocks/>
          </p:cNvSpPr>
          <p:nvPr/>
        </p:nvSpPr>
        <p:spPr>
          <a:xfrm>
            <a:off x="5486400" y="1676400"/>
            <a:ext cx="3048000" cy="1447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ct val="85000"/>
              <a:tabLst/>
              <a:defRPr/>
            </a:pP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Organelles are treated just as membranes</a:t>
            </a:r>
            <a:br>
              <a:rPr lang="en-US" sz="16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</a:br>
            <a:endParaRPr lang="en-US" sz="1600" dirty="0" smtClean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ct val="85000"/>
              <a:tabLst/>
              <a:defRPr/>
            </a:pP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Different energy parameters</a:t>
            </a:r>
            <a:endParaRPr lang="en-US" sz="1600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60" name="Content Placeholder 2"/>
          <p:cNvSpPr txBox="1">
            <a:spLocks/>
          </p:cNvSpPr>
          <p:nvPr/>
        </p:nvSpPr>
        <p:spPr>
          <a:xfrm>
            <a:off x="7239000" y="5791200"/>
            <a:ext cx="1295400" cy="381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ct val="85000"/>
              <a:tabLst/>
              <a:defRPr/>
            </a:pP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Simulation</a:t>
            </a:r>
            <a:endParaRPr lang="en-US" sz="1600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990600" y="2590800"/>
            <a:ext cx="3700717" cy="2918985"/>
          </a:xfrm>
          <a:custGeom>
            <a:avLst/>
            <a:gdLst>
              <a:gd name="connsiteX0" fmla="*/ 1109917 w 3305896"/>
              <a:gd name="connsiteY0" fmla="*/ 232847 h 2717492"/>
              <a:gd name="connsiteX1" fmla="*/ 759397 w 3305896"/>
              <a:gd name="connsiteY1" fmla="*/ 88067 h 2717492"/>
              <a:gd name="connsiteX2" fmla="*/ 690817 w 3305896"/>
              <a:gd name="connsiteY2" fmla="*/ 65207 h 2717492"/>
              <a:gd name="connsiteX3" fmla="*/ 629857 w 3305896"/>
              <a:gd name="connsiteY3" fmla="*/ 49967 h 2717492"/>
              <a:gd name="connsiteX4" fmla="*/ 446977 w 3305896"/>
              <a:gd name="connsiteY4" fmla="*/ 27107 h 2717492"/>
              <a:gd name="connsiteX5" fmla="*/ 271717 w 3305896"/>
              <a:gd name="connsiteY5" fmla="*/ 49967 h 2717492"/>
              <a:gd name="connsiteX6" fmla="*/ 210757 w 3305896"/>
              <a:gd name="connsiteY6" fmla="*/ 95687 h 2717492"/>
              <a:gd name="connsiteX7" fmla="*/ 180277 w 3305896"/>
              <a:gd name="connsiteY7" fmla="*/ 133787 h 2717492"/>
              <a:gd name="connsiteX8" fmla="*/ 88837 w 3305896"/>
              <a:gd name="connsiteY8" fmla="*/ 248087 h 2717492"/>
              <a:gd name="connsiteX9" fmla="*/ 50737 w 3305896"/>
              <a:gd name="connsiteY9" fmla="*/ 331907 h 2717492"/>
              <a:gd name="connsiteX10" fmla="*/ 35497 w 3305896"/>
              <a:gd name="connsiteY10" fmla="*/ 385247 h 2717492"/>
              <a:gd name="connsiteX11" fmla="*/ 20257 w 3305896"/>
              <a:gd name="connsiteY11" fmla="*/ 430967 h 2717492"/>
              <a:gd name="connsiteX12" fmla="*/ 27877 w 3305896"/>
              <a:gd name="connsiteY12" fmla="*/ 781487 h 2717492"/>
              <a:gd name="connsiteX13" fmla="*/ 96457 w 3305896"/>
              <a:gd name="connsiteY13" fmla="*/ 911027 h 2717492"/>
              <a:gd name="connsiteX14" fmla="*/ 142177 w 3305896"/>
              <a:gd name="connsiteY14" fmla="*/ 979607 h 2717492"/>
              <a:gd name="connsiteX15" fmla="*/ 218377 w 3305896"/>
              <a:gd name="connsiteY15" fmla="*/ 1086287 h 2717492"/>
              <a:gd name="connsiteX16" fmla="*/ 264097 w 3305896"/>
              <a:gd name="connsiteY16" fmla="*/ 1177727 h 2717492"/>
              <a:gd name="connsiteX17" fmla="*/ 279337 w 3305896"/>
              <a:gd name="connsiteY17" fmla="*/ 1269167 h 2717492"/>
              <a:gd name="connsiteX18" fmla="*/ 264097 w 3305896"/>
              <a:gd name="connsiteY18" fmla="*/ 1452047 h 2717492"/>
              <a:gd name="connsiteX19" fmla="*/ 248857 w 3305896"/>
              <a:gd name="connsiteY19" fmla="*/ 1513007 h 2717492"/>
              <a:gd name="connsiteX20" fmla="*/ 218377 w 3305896"/>
              <a:gd name="connsiteY20" fmla="*/ 1619687 h 2717492"/>
              <a:gd name="connsiteX21" fmla="*/ 203137 w 3305896"/>
              <a:gd name="connsiteY21" fmla="*/ 1665407 h 2717492"/>
              <a:gd name="connsiteX22" fmla="*/ 172657 w 3305896"/>
              <a:gd name="connsiteY22" fmla="*/ 1772087 h 2717492"/>
              <a:gd name="connsiteX23" fmla="*/ 157417 w 3305896"/>
              <a:gd name="connsiteY23" fmla="*/ 1878767 h 2717492"/>
              <a:gd name="connsiteX24" fmla="*/ 195517 w 3305896"/>
              <a:gd name="connsiteY24" fmla="*/ 2130227 h 2717492"/>
              <a:gd name="connsiteX25" fmla="*/ 347917 w 3305896"/>
              <a:gd name="connsiteY25" fmla="*/ 2328347 h 2717492"/>
              <a:gd name="connsiteX26" fmla="*/ 599377 w 3305896"/>
              <a:gd name="connsiteY26" fmla="*/ 2518847 h 2717492"/>
              <a:gd name="connsiteX27" fmla="*/ 797497 w 3305896"/>
              <a:gd name="connsiteY27" fmla="*/ 2602667 h 2717492"/>
              <a:gd name="connsiteX28" fmla="*/ 1010857 w 3305896"/>
              <a:gd name="connsiteY28" fmla="*/ 2671247 h 2717492"/>
              <a:gd name="connsiteX29" fmla="*/ 1201357 w 3305896"/>
              <a:gd name="connsiteY29" fmla="*/ 2701727 h 2717492"/>
              <a:gd name="connsiteX30" fmla="*/ 1612837 w 3305896"/>
              <a:gd name="connsiteY30" fmla="*/ 2716967 h 2717492"/>
              <a:gd name="connsiteX31" fmla="*/ 1925257 w 3305896"/>
              <a:gd name="connsiteY31" fmla="*/ 2709347 h 2717492"/>
              <a:gd name="connsiteX32" fmla="*/ 2085277 w 3305896"/>
              <a:gd name="connsiteY32" fmla="*/ 2640767 h 2717492"/>
              <a:gd name="connsiteX33" fmla="*/ 2207197 w 3305896"/>
              <a:gd name="connsiteY33" fmla="*/ 2526467 h 2717492"/>
              <a:gd name="connsiteX34" fmla="*/ 2306257 w 3305896"/>
              <a:gd name="connsiteY34" fmla="*/ 2275007 h 2717492"/>
              <a:gd name="connsiteX35" fmla="*/ 2329117 w 3305896"/>
              <a:gd name="connsiteY35" fmla="*/ 2198807 h 2717492"/>
              <a:gd name="connsiteX36" fmla="*/ 2367217 w 3305896"/>
              <a:gd name="connsiteY36" fmla="*/ 2137847 h 2717492"/>
              <a:gd name="connsiteX37" fmla="*/ 2435797 w 3305896"/>
              <a:gd name="connsiteY37" fmla="*/ 2008307 h 2717492"/>
              <a:gd name="connsiteX38" fmla="*/ 2489137 w 3305896"/>
              <a:gd name="connsiteY38" fmla="*/ 1962587 h 2717492"/>
              <a:gd name="connsiteX39" fmla="*/ 2641537 w 3305896"/>
              <a:gd name="connsiteY39" fmla="*/ 1840667 h 2717492"/>
              <a:gd name="connsiteX40" fmla="*/ 2687257 w 3305896"/>
              <a:gd name="connsiteY40" fmla="*/ 1802567 h 2717492"/>
              <a:gd name="connsiteX41" fmla="*/ 2748217 w 3305896"/>
              <a:gd name="connsiteY41" fmla="*/ 1772087 h 2717492"/>
              <a:gd name="connsiteX42" fmla="*/ 2801557 w 3305896"/>
              <a:gd name="connsiteY42" fmla="*/ 1733987 h 2717492"/>
              <a:gd name="connsiteX43" fmla="*/ 2908237 w 3305896"/>
              <a:gd name="connsiteY43" fmla="*/ 1673027 h 2717492"/>
              <a:gd name="connsiteX44" fmla="*/ 2946337 w 3305896"/>
              <a:gd name="connsiteY44" fmla="*/ 1634927 h 2717492"/>
              <a:gd name="connsiteX45" fmla="*/ 3030157 w 3305896"/>
              <a:gd name="connsiteY45" fmla="*/ 1558727 h 2717492"/>
              <a:gd name="connsiteX46" fmla="*/ 3098737 w 3305896"/>
              <a:gd name="connsiteY46" fmla="*/ 1459667 h 2717492"/>
              <a:gd name="connsiteX47" fmla="*/ 3144457 w 3305896"/>
              <a:gd name="connsiteY47" fmla="*/ 1406327 h 2717492"/>
              <a:gd name="connsiteX48" fmla="*/ 3235897 w 3305896"/>
              <a:gd name="connsiteY48" fmla="*/ 1238687 h 2717492"/>
              <a:gd name="connsiteX49" fmla="*/ 3289237 w 3305896"/>
              <a:gd name="connsiteY49" fmla="*/ 1071047 h 2717492"/>
              <a:gd name="connsiteX50" fmla="*/ 3289237 w 3305896"/>
              <a:gd name="connsiteY50" fmla="*/ 827207 h 2717492"/>
              <a:gd name="connsiteX51" fmla="*/ 3258757 w 3305896"/>
              <a:gd name="connsiteY51" fmla="*/ 751007 h 2717492"/>
              <a:gd name="connsiteX52" fmla="*/ 3022537 w 3305896"/>
              <a:gd name="connsiteY52" fmla="*/ 438587 h 2717492"/>
              <a:gd name="connsiteX53" fmla="*/ 2931097 w 3305896"/>
              <a:gd name="connsiteY53" fmla="*/ 347147 h 2717492"/>
              <a:gd name="connsiteX54" fmla="*/ 2885377 w 3305896"/>
              <a:gd name="connsiteY54" fmla="*/ 293807 h 2717492"/>
              <a:gd name="connsiteX55" fmla="*/ 2710117 w 3305896"/>
              <a:gd name="connsiteY55" fmla="*/ 164267 h 2717492"/>
              <a:gd name="connsiteX56" fmla="*/ 2428177 w 3305896"/>
              <a:gd name="connsiteY56" fmla="*/ 42347 h 2717492"/>
              <a:gd name="connsiteX57" fmla="*/ 2374837 w 3305896"/>
              <a:gd name="connsiteY57" fmla="*/ 34727 h 2717492"/>
              <a:gd name="connsiteX58" fmla="*/ 2329117 w 3305896"/>
              <a:gd name="connsiteY58" fmla="*/ 19487 h 2717492"/>
              <a:gd name="connsiteX59" fmla="*/ 2054797 w 3305896"/>
              <a:gd name="connsiteY59" fmla="*/ 19487 h 2717492"/>
              <a:gd name="connsiteX60" fmla="*/ 2024317 w 3305896"/>
              <a:gd name="connsiteY60" fmla="*/ 34727 h 2717492"/>
              <a:gd name="connsiteX61" fmla="*/ 1940497 w 3305896"/>
              <a:gd name="connsiteY61" fmla="*/ 57587 h 2717492"/>
              <a:gd name="connsiteX62" fmla="*/ 1879537 w 3305896"/>
              <a:gd name="connsiteY62" fmla="*/ 88067 h 2717492"/>
              <a:gd name="connsiteX63" fmla="*/ 1818577 w 3305896"/>
              <a:gd name="connsiteY63" fmla="*/ 95687 h 2717492"/>
              <a:gd name="connsiteX64" fmla="*/ 1765237 w 3305896"/>
              <a:gd name="connsiteY64" fmla="*/ 110927 h 2717492"/>
              <a:gd name="connsiteX65" fmla="*/ 1696657 w 3305896"/>
              <a:gd name="connsiteY65" fmla="*/ 126167 h 2717492"/>
              <a:gd name="connsiteX66" fmla="*/ 1673797 w 3305896"/>
              <a:gd name="connsiteY66" fmla="*/ 133787 h 2717492"/>
              <a:gd name="connsiteX67" fmla="*/ 1589977 w 3305896"/>
              <a:gd name="connsiteY67" fmla="*/ 141407 h 2717492"/>
              <a:gd name="connsiteX68" fmla="*/ 1513777 w 3305896"/>
              <a:gd name="connsiteY68" fmla="*/ 156647 h 2717492"/>
              <a:gd name="connsiteX69" fmla="*/ 1429957 w 3305896"/>
              <a:gd name="connsiteY69" fmla="*/ 171887 h 2717492"/>
              <a:gd name="connsiteX70" fmla="*/ 1407097 w 3305896"/>
              <a:gd name="connsiteY70" fmla="*/ 179507 h 2717492"/>
              <a:gd name="connsiteX71" fmla="*/ 1330897 w 3305896"/>
              <a:gd name="connsiteY71" fmla="*/ 194747 h 2717492"/>
              <a:gd name="connsiteX72" fmla="*/ 1308037 w 3305896"/>
              <a:gd name="connsiteY72" fmla="*/ 202367 h 2717492"/>
              <a:gd name="connsiteX73" fmla="*/ 1239457 w 3305896"/>
              <a:gd name="connsiteY73" fmla="*/ 240467 h 2717492"/>
              <a:gd name="connsiteX74" fmla="*/ 1109917 w 3305896"/>
              <a:gd name="connsiteY74" fmla="*/ 232847 h 2717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3305896" h="2717492">
                <a:moveTo>
                  <a:pt x="1109917" y="232847"/>
                </a:moveTo>
                <a:cubicBezTo>
                  <a:pt x="1029907" y="207447"/>
                  <a:pt x="948294" y="151033"/>
                  <a:pt x="759397" y="88067"/>
                </a:cubicBezTo>
                <a:cubicBezTo>
                  <a:pt x="736537" y="80447"/>
                  <a:pt x="713934" y="72006"/>
                  <a:pt x="690817" y="65207"/>
                </a:cubicBezTo>
                <a:cubicBezTo>
                  <a:pt x="670723" y="59297"/>
                  <a:pt x="650551" y="53200"/>
                  <a:pt x="629857" y="49967"/>
                </a:cubicBezTo>
                <a:cubicBezTo>
                  <a:pt x="569159" y="40483"/>
                  <a:pt x="446977" y="27107"/>
                  <a:pt x="446977" y="27107"/>
                </a:cubicBezTo>
                <a:cubicBezTo>
                  <a:pt x="368707" y="31711"/>
                  <a:pt x="333475" y="22519"/>
                  <a:pt x="271717" y="49967"/>
                </a:cubicBezTo>
                <a:cubicBezTo>
                  <a:pt x="259055" y="55595"/>
                  <a:pt x="213866" y="92578"/>
                  <a:pt x="210757" y="95687"/>
                </a:cubicBezTo>
                <a:cubicBezTo>
                  <a:pt x="199257" y="107187"/>
                  <a:pt x="191157" y="121698"/>
                  <a:pt x="180277" y="133787"/>
                </a:cubicBezTo>
                <a:cubicBezTo>
                  <a:pt x="119539" y="201274"/>
                  <a:pt x="153711" y="144289"/>
                  <a:pt x="88837" y="248087"/>
                </a:cubicBezTo>
                <a:cubicBezTo>
                  <a:pt x="77734" y="265851"/>
                  <a:pt x="57956" y="310250"/>
                  <a:pt x="50737" y="331907"/>
                </a:cubicBezTo>
                <a:cubicBezTo>
                  <a:pt x="44889" y="349450"/>
                  <a:pt x="40935" y="367573"/>
                  <a:pt x="35497" y="385247"/>
                </a:cubicBezTo>
                <a:cubicBezTo>
                  <a:pt x="30773" y="400601"/>
                  <a:pt x="25337" y="415727"/>
                  <a:pt x="20257" y="430967"/>
                </a:cubicBezTo>
                <a:cubicBezTo>
                  <a:pt x="12314" y="550108"/>
                  <a:pt x="0" y="659842"/>
                  <a:pt x="27877" y="781487"/>
                </a:cubicBezTo>
                <a:cubicBezTo>
                  <a:pt x="38791" y="829110"/>
                  <a:pt x="69356" y="870375"/>
                  <a:pt x="96457" y="911027"/>
                </a:cubicBezTo>
                <a:cubicBezTo>
                  <a:pt x="111697" y="933887"/>
                  <a:pt x="125930" y="957452"/>
                  <a:pt x="142177" y="979607"/>
                </a:cubicBezTo>
                <a:cubicBezTo>
                  <a:pt x="195537" y="1052371"/>
                  <a:pt x="169860" y="998073"/>
                  <a:pt x="218377" y="1086287"/>
                </a:cubicBezTo>
                <a:cubicBezTo>
                  <a:pt x="234800" y="1116146"/>
                  <a:pt x="264097" y="1177727"/>
                  <a:pt x="264097" y="1177727"/>
                </a:cubicBezTo>
                <a:cubicBezTo>
                  <a:pt x="269177" y="1208207"/>
                  <a:pt x="279337" y="1238267"/>
                  <a:pt x="279337" y="1269167"/>
                </a:cubicBezTo>
                <a:cubicBezTo>
                  <a:pt x="279337" y="1330338"/>
                  <a:pt x="271684" y="1391348"/>
                  <a:pt x="264097" y="1452047"/>
                </a:cubicBezTo>
                <a:cubicBezTo>
                  <a:pt x="261499" y="1472831"/>
                  <a:pt x="254368" y="1492800"/>
                  <a:pt x="248857" y="1513007"/>
                </a:cubicBezTo>
                <a:cubicBezTo>
                  <a:pt x="239126" y="1548687"/>
                  <a:pt x="230072" y="1584602"/>
                  <a:pt x="218377" y="1619687"/>
                </a:cubicBezTo>
                <a:cubicBezTo>
                  <a:pt x="213297" y="1634927"/>
                  <a:pt x="207753" y="1650020"/>
                  <a:pt x="203137" y="1665407"/>
                </a:cubicBezTo>
                <a:cubicBezTo>
                  <a:pt x="192510" y="1700830"/>
                  <a:pt x="177887" y="1735476"/>
                  <a:pt x="172657" y="1772087"/>
                </a:cubicBezTo>
                <a:lnTo>
                  <a:pt x="157417" y="1878767"/>
                </a:lnTo>
                <a:cubicBezTo>
                  <a:pt x="162066" y="1932236"/>
                  <a:pt x="161635" y="2064883"/>
                  <a:pt x="195517" y="2130227"/>
                </a:cubicBezTo>
                <a:cubicBezTo>
                  <a:pt x="242126" y="2220116"/>
                  <a:pt x="277400" y="2265385"/>
                  <a:pt x="347917" y="2328347"/>
                </a:cubicBezTo>
                <a:cubicBezTo>
                  <a:pt x="415453" y="2388647"/>
                  <a:pt x="513048" y="2475682"/>
                  <a:pt x="599377" y="2518847"/>
                </a:cubicBezTo>
                <a:cubicBezTo>
                  <a:pt x="663514" y="2550915"/>
                  <a:pt x="730919" y="2576036"/>
                  <a:pt x="797497" y="2602667"/>
                </a:cubicBezTo>
                <a:cubicBezTo>
                  <a:pt x="847512" y="2622673"/>
                  <a:pt x="957481" y="2660298"/>
                  <a:pt x="1010857" y="2671247"/>
                </a:cubicBezTo>
                <a:cubicBezTo>
                  <a:pt x="1073853" y="2684169"/>
                  <a:pt x="1137093" y="2699347"/>
                  <a:pt x="1201357" y="2701727"/>
                </a:cubicBezTo>
                <a:lnTo>
                  <a:pt x="1612837" y="2716967"/>
                </a:lnTo>
                <a:cubicBezTo>
                  <a:pt x="1716977" y="2714427"/>
                  <a:pt x="1821405" y="2717492"/>
                  <a:pt x="1925257" y="2709347"/>
                </a:cubicBezTo>
                <a:cubicBezTo>
                  <a:pt x="1975313" y="2705421"/>
                  <a:pt x="2046138" y="2665486"/>
                  <a:pt x="2085277" y="2640767"/>
                </a:cubicBezTo>
                <a:cubicBezTo>
                  <a:pt x="2132306" y="2611064"/>
                  <a:pt x="2175601" y="2572646"/>
                  <a:pt x="2207197" y="2526467"/>
                </a:cubicBezTo>
                <a:cubicBezTo>
                  <a:pt x="2247320" y="2467826"/>
                  <a:pt x="2291810" y="2318347"/>
                  <a:pt x="2306257" y="2275007"/>
                </a:cubicBezTo>
                <a:cubicBezTo>
                  <a:pt x="2314643" y="2249849"/>
                  <a:pt x="2318347" y="2223040"/>
                  <a:pt x="2329117" y="2198807"/>
                </a:cubicBezTo>
                <a:cubicBezTo>
                  <a:pt x="2338849" y="2176910"/>
                  <a:pt x="2356005" y="2159025"/>
                  <a:pt x="2367217" y="2137847"/>
                </a:cubicBezTo>
                <a:cubicBezTo>
                  <a:pt x="2395365" y="2084679"/>
                  <a:pt x="2395995" y="2054743"/>
                  <a:pt x="2435797" y="2008307"/>
                </a:cubicBezTo>
                <a:cubicBezTo>
                  <a:pt x="2451037" y="1990527"/>
                  <a:pt x="2471930" y="1978471"/>
                  <a:pt x="2489137" y="1962587"/>
                </a:cubicBezTo>
                <a:cubicBezTo>
                  <a:pt x="2612453" y="1848757"/>
                  <a:pt x="2422640" y="2004840"/>
                  <a:pt x="2641537" y="1840667"/>
                </a:cubicBezTo>
                <a:cubicBezTo>
                  <a:pt x="2657407" y="1828764"/>
                  <a:pt x="2670570" y="1813295"/>
                  <a:pt x="2687257" y="1802567"/>
                </a:cubicBezTo>
                <a:cubicBezTo>
                  <a:pt x="2706367" y="1790282"/>
                  <a:pt x="2728736" y="1783776"/>
                  <a:pt x="2748217" y="1772087"/>
                </a:cubicBezTo>
                <a:cubicBezTo>
                  <a:pt x="2766953" y="1760845"/>
                  <a:pt x="2782979" y="1745488"/>
                  <a:pt x="2801557" y="1733987"/>
                </a:cubicBezTo>
                <a:cubicBezTo>
                  <a:pt x="2836381" y="1712429"/>
                  <a:pt x="2874435" y="1696154"/>
                  <a:pt x="2908237" y="1673027"/>
                </a:cubicBezTo>
                <a:cubicBezTo>
                  <a:pt x="2923060" y="1662885"/>
                  <a:pt x="2933047" y="1647009"/>
                  <a:pt x="2946337" y="1634927"/>
                </a:cubicBezTo>
                <a:cubicBezTo>
                  <a:pt x="2974148" y="1609645"/>
                  <a:pt x="3006736" y="1588840"/>
                  <a:pt x="3030157" y="1558727"/>
                </a:cubicBezTo>
                <a:cubicBezTo>
                  <a:pt x="3054813" y="1527026"/>
                  <a:pt x="3072601" y="1490159"/>
                  <a:pt x="3098737" y="1459667"/>
                </a:cubicBezTo>
                <a:cubicBezTo>
                  <a:pt x="3113977" y="1441887"/>
                  <a:pt x="3130952" y="1425458"/>
                  <a:pt x="3144457" y="1406327"/>
                </a:cubicBezTo>
                <a:cubicBezTo>
                  <a:pt x="3168205" y="1372684"/>
                  <a:pt x="3222378" y="1274044"/>
                  <a:pt x="3235897" y="1238687"/>
                </a:cubicBezTo>
                <a:cubicBezTo>
                  <a:pt x="3256840" y="1183914"/>
                  <a:pt x="3271457" y="1126927"/>
                  <a:pt x="3289237" y="1071047"/>
                </a:cubicBezTo>
                <a:cubicBezTo>
                  <a:pt x="3297644" y="978574"/>
                  <a:pt x="3305896" y="930496"/>
                  <a:pt x="3289237" y="827207"/>
                </a:cubicBezTo>
                <a:cubicBezTo>
                  <a:pt x="3284881" y="800199"/>
                  <a:pt x="3270519" y="775706"/>
                  <a:pt x="3258757" y="751007"/>
                </a:cubicBezTo>
                <a:cubicBezTo>
                  <a:pt x="3200440" y="628541"/>
                  <a:pt x="3124641" y="540691"/>
                  <a:pt x="3022537" y="438587"/>
                </a:cubicBezTo>
                <a:cubicBezTo>
                  <a:pt x="2992057" y="408107"/>
                  <a:pt x="2959150" y="379875"/>
                  <a:pt x="2931097" y="347147"/>
                </a:cubicBezTo>
                <a:cubicBezTo>
                  <a:pt x="2915857" y="329367"/>
                  <a:pt x="2901936" y="310366"/>
                  <a:pt x="2885377" y="293807"/>
                </a:cubicBezTo>
                <a:cubicBezTo>
                  <a:pt x="2846290" y="254720"/>
                  <a:pt x="2742457" y="179790"/>
                  <a:pt x="2710117" y="164267"/>
                </a:cubicBezTo>
                <a:cubicBezTo>
                  <a:pt x="2686675" y="153015"/>
                  <a:pt x="2497025" y="52182"/>
                  <a:pt x="2428177" y="42347"/>
                </a:cubicBezTo>
                <a:lnTo>
                  <a:pt x="2374837" y="34727"/>
                </a:lnTo>
                <a:cubicBezTo>
                  <a:pt x="2359597" y="29647"/>
                  <a:pt x="2344770" y="23099"/>
                  <a:pt x="2329117" y="19487"/>
                </a:cubicBezTo>
                <a:cubicBezTo>
                  <a:pt x="2244674" y="0"/>
                  <a:pt x="2121946" y="17172"/>
                  <a:pt x="2054797" y="19487"/>
                </a:cubicBezTo>
                <a:cubicBezTo>
                  <a:pt x="2044637" y="24567"/>
                  <a:pt x="2034992" y="30845"/>
                  <a:pt x="2024317" y="34727"/>
                </a:cubicBezTo>
                <a:cubicBezTo>
                  <a:pt x="2004388" y="41974"/>
                  <a:pt x="1964291" y="51639"/>
                  <a:pt x="1940497" y="57587"/>
                </a:cubicBezTo>
                <a:cubicBezTo>
                  <a:pt x="1918370" y="72338"/>
                  <a:pt x="1908047" y="81488"/>
                  <a:pt x="1879537" y="88067"/>
                </a:cubicBezTo>
                <a:cubicBezTo>
                  <a:pt x="1859583" y="92672"/>
                  <a:pt x="1838777" y="92320"/>
                  <a:pt x="1818577" y="95687"/>
                </a:cubicBezTo>
                <a:cubicBezTo>
                  <a:pt x="1775817" y="102814"/>
                  <a:pt x="1801474" y="101868"/>
                  <a:pt x="1765237" y="110927"/>
                </a:cubicBezTo>
                <a:cubicBezTo>
                  <a:pt x="1702384" y="126640"/>
                  <a:pt x="1751414" y="110522"/>
                  <a:pt x="1696657" y="126167"/>
                </a:cubicBezTo>
                <a:cubicBezTo>
                  <a:pt x="1688934" y="128374"/>
                  <a:pt x="1681748" y="132651"/>
                  <a:pt x="1673797" y="133787"/>
                </a:cubicBezTo>
                <a:cubicBezTo>
                  <a:pt x="1646024" y="137755"/>
                  <a:pt x="1617840" y="138129"/>
                  <a:pt x="1589977" y="141407"/>
                </a:cubicBezTo>
                <a:cubicBezTo>
                  <a:pt x="1526563" y="148867"/>
                  <a:pt x="1564237" y="146555"/>
                  <a:pt x="1513777" y="156647"/>
                </a:cubicBezTo>
                <a:cubicBezTo>
                  <a:pt x="1479808" y="163441"/>
                  <a:pt x="1462647" y="163714"/>
                  <a:pt x="1429957" y="171887"/>
                </a:cubicBezTo>
                <a:cubicBezTo>
                  <a:pt x="1422165" y="173835"/>
                  <a:pt x="1414923" y="177701"/>
                  <a:pt x="1407097" y="179507"/>
                </a:cubicBezTo>
                <a:cubicBezTo>
                  <a:pt x="1381857" y="185332"/>
                  <a:pt x="1355471" y="186556"/>
                  <a:pt x="1330897" y="194747"/>
                </a:cubicBezTo>
                <a:cubicBezTo>
                  <a:pt x="1323277" y="197287"/>
                  <a:pt x="1315058" y="198466"/>
                  <a:pt x="1308037" y="202367"/>
                </a:cubicBezTo>
                <a:cubicBezTo>
                  <a:pt x="1229432" y="246036"/>
                  <a:pt x="1291183" y="223225"/>
                  <a:pt x="1239457" y="240467"/>
                </a:cubicBezTo>
                <a:cubicBezTo>
                  <a:pt x="1107381" y="232698"/>
                  <a:pt x="1189927" y="258247"/>
                  <a:pt x="1109917" y="232847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2522220" y="3275927"/>
            <a:ext cx="922239" cy="917572"/>
          </a:xfrm>
          <a:custGeom>
            <a:avLst/>
            <a:gdLst>
              <a:gd name="connsiteX0" fmla="*/ 609600 w 922239"/>
              <a:gd name="connsiteY0" fmla="*/ 54013 h 917572"/>
              <a:gd name="connsiteX1" fmla="*/ 609600 w 922239"/>
              <a:gd name="connsiteY1" fmla="*/ 54013 h 917572"/>
              <a:gd name="connsiteX2" fmla="*/ 152400 w 922239"/>
              <a:gd name="connsiteY2" fmla="*/ 23533 h 917572"/>
              <a:gd name="connsiteX3" fmla="*/ 129540 w 922239"/>
              <a:gd name="connsiteY3" fmla="*/ 31153 h 917572"/>
              <a:gd name="connsiteX4" fmla="*/ 114300 w 922239"/>
              <a:gd name="connsiteY4" fmla="*/ 54013 h 917572"/>
              <a:gd name="connsiteX5" fmla="*/ 68580 w 922239"/>
              <a:gd name="connsiteY5" fmla="*/ 107353 h 917572"/>
              <a:gd name="connsiteX6" fmla="*/ 53340 w 922239"/>
              <a:gd name="connsiteY6" fmla="*/ 153073 h 917572"/>
              <a:gd name="connsiteX7" fmla="*/ 7620 w 922239"/>
              <a:gd name="connsiteY7" fmla="*/ 252133 h 917572"/>
              <a:gd name="connsiteX8" fmla="*/ 0 w 922239"/>
              <a:gd name="connsiteY8" fmla="*/ 290233 h 917572"/>
              <a:gd name="connsiteX9" fmla="*/ 7620 w 922239"/>
              <a:gd name="connsiteY9" fmla="*/ 503593 h 917572"/>
              <a:gd name="connsiteX10" fmla="*/ 22860 w 922239"/>
              <a:gd name="connsiteY10" fmla="*/ 549313 h 917572"/>
              <a:gd name="connsiteX11" fmla="*/ 53340 w 922239"/>
              <a:gd name="connsiteY11" fmla="*/ 587413 h 917572"/>
              <a:gd name="connsiteX12" fmla="*/ 76200 w 922239"/>
              <a:gd name="connsiteY12" fmla="*/ 625513 h 917572"/>
              <a:gd name="connsiteX13" fmla="*/ 175260 w 922239"/>
              <a:gd name="connsiteY13" fmla="*/ 732193 h 917572"/>
              <a:gd name="connsiteX14" fmla="*/ 220980 w 922239"/>
              <a:gd name="connsiteY14" fmla="*/ 762673 h 917572"/>
              <a:gd name="connsiteX15" fmla="*/ 426720 w 922239"/>
              <a:gd name="connsiteY15" fmla="*/ 861733 h 917572"/>
              <a:gd name="connsiteX16" fmla="*/ 601980 w 922239"/>
              <a:gd name="connsiteY16" fmla="*/ 915073 h 917572"/>
              <a:gd name="connsiteX17" fmla="*/ 792480 w 922239"/>
              <a:gd name="connsiteY17" fmla="*/ 907453 h 917572"/>
              <a:gd name="connsiteX18" fmla="*/ 838200 w 922239"/>
              <a:gd name="connsiteY18" fmla="*/ 876973 h 917572"/>
              <a:gd name="connsiteX19" fmla="*/ 876300 w 922239"/>
              <a:gd name="connsiteY19" fmla="*/ 831253 h 917572"/>
              <a:gd name="connsiteX20" fmla="*/ 899160 w 922239"/>
              <a:gd name="connsiteY20" fmla="*/ 793153 h 917572"/>
              <a:gd name="connsiteX21" fmla="*/ 906780 w 922239"/>
              <a:gd name="connsiteY21" fmla="*/ 770293 h 917572"/>
              <a:gd name="connsiteX22" fmla="*/ 922020 w 922239"/>
              <a:gd name="connsiteY22" fmla="*/ 678853 h 917572"/>
              <a:gd name="connsiteX23" fmla="*/ 914400 w 922239"/>
              <a:gd name="connsiteY23" fmla="*/ 442633 h 917572"/>
              <a:gd name="connsiteX24" fmla="*/ 891540 w 922239"/>
              <a:gd name="connsiteY24" fmla="*/ 374053 h 917572"/>
              <a:gd name="connsiteX25" fmla="*/ 876300 w 922239"/>
              <a:gd name="connsiteY25" fmla="*/ 343573 h 917572"/>
              <a:gd name="connsiteX26" fmla="*/ 868680 w 922239"/>
              <a:gd name="connsiteY26" fmla="*/ 320713 h 917572"/>
              <a:gd name="connsiteX27" fmla="*/ 807720 w 922239"/>
              <a:gd name="connsiteY27" fmla="*/ 221653 h 917572"/>
              <a:gd name="connsiteX28" fmla="*/ 777240 w 922239"/>
              <a:gd name="connsiteY28" fmla="*/ 153073 h 917572"/>
              <a:gd name="connsiteX29" fmla="*/ 723900 w 922239"/>
              <a:gd name="connsiteY29" fmla="*/ 84493 h 917572"/>
              <a:gd name="connsiteX30" fmla="*/ 708660 w 922239"/>
              <a:gd name="connsiteY30" fmla="*/ 61633 h 917572"/>
              <a:gd name="connsiteX31" fmla="*/ 655320 w 922239"/>
              <a:gd name="connsiteY31" fmla="*/ 38773 h 917572"/>
              <a:gd name="connsiteX32" fmla="*/ 609600 w 922239"/>
              <a:gd name="connsiteY32" fmla="*/ 54013 h 917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922239" h="917572">
                <a:moveTo>
                  <a:pt x="609600" y="54013"/>
                </a:moveTo>
                <a:lnTo>
                  <a:pt x="609600" y="54013"/>
                </a:lnTo>
                <a:cubicBezTo>
                  <a:pt x="361140" y="0"/>
                  <a:pt x="464745" y="7916"/>
                  <a:pt x="152400" y="23533"/>
                </a:cubicBezTo>
                <a:cubicBezTo>
                  <a:pt x="144378" y="23934"/>
                  <a:pt x="137160" y="28613"/>
                  <a:pt x="129540" y="31153"/>
                </a:cubicBezTo>
                <a:cubicBezTo>
                  <a:pt x="124460" y="38773"/>
                  <a:pt x="120260" y="47060"/>
                  <a:pt x="114300" y="54013"/>
                </a:cubicBezTo>
                <a:cubicBezTo>
                  <a:pt x="96869" y="74349"/>
                  <a:pt x="79345" y="83131"/>
                  <a:pt x="68580" y="107353"/>
                </a:cubicBezTo>
                <a:cubicBezTo>
                  <a:pt x="62056" y="122033"/>
                  <a:pt x="60524" y="138705"/>
                  <a:pt x="53340" y="153073"/>
                </a:cubicBezTo>
                <a:cubicBezTo>
                  <a:pt x="41322" y="177110"/>
                  <a:pt x="16499" y="222536"/>
                  <a:pt x="7620" y="252133"/>
                </a:cubicBezTo>
                <a:cubicBezTo>
                  <a:pt x="3898" y="264538"/>
                  <a:pt x="2540" y="277533"/>
                  <a:pt x="0" y="290233"/>
                </a:cubicBezTo>
                <a:cubicBezTo>
                  <a:pt x="2540" y="361353"/>
                  <a:pt x="1365" y="432703"/>
                  <a:pt x="7620" y="503593"/>
                </a:cubicBezTo>
                <a:cubicBezTo>
                  <a:pt x="9032" y="519595"/>
                  <a:pt x="12825" y="536769"/>
                  <a:pt x="22860" y="549313"/>
                </a:cubicBezTo>
                <a:cubicBezTo>
                  <a:pt x="33020" y="562013"/>
                  <a:pt x="44013" y="574089"/>
                  <a:pt x="53340" y="587413"/>
                </a:cubicBezTo>
                <a:cubicBezTo>
                  <a:pt x="61833" y="599546"/>
                  <a:pt x="67707" y="613380"/>
                  <a:pt x="76200" y="625513"/>
                </a:cubicBezTo>
                <a:cubicBezTo>
                  <a:pt x="97373" y="655760"/>
                  <a:pt x="153824" y="717902"/>
                  <a:pt x="175260" y="732193"/>
                </a:cubicBezTo>
                <a:cubicBezTo>
                  <a:pt x="190500" y="742353"/>
                  <a:pt x="204853" y="753989"/>
                  <a:pt x="220980" y="762673"/>
                </a:cubicBezTo>
                <a:cubicBezTo>
                  <a:pt x="242677" y="774356"/>
                  <a:pt x="371585" y="841420"/>
                  <a:pt x="426720" y="861733"/>
                </a:cubicBezTo>
                <a:cubicBezTo>
                  <a:pt x="484539" y="883035"/>
                  <a:pt x="542361" y="900168"/>
                  <a:pt x="601980" y="915073"/>
                </a:cubicBezTo>
                <a:cubicBezTo>
                  <a:pt x="665480" y="912533"/>
                  <a:pt x="729740" y="917572"/>
                  <a:pt x="792480" y="907453"/>
                </a:cubicBezTo>
                <a:cubicBezTo>
                  <a:pt x="810563" y="904536"/>
                  <a:pt x="826474" y="891044"/>
                  <a:pt x="838200" y="876973"/>
                </a:cubicBezTo>
                <a:cubicBezTo>
                  <a:pt x="850900" y="861733"/>
                  <a:pt x="864632" y="847297"/>
                  <a:pt x="876300" y="831253"/>
                </a:cubicBezTo>
                <a:cubicBezTo>
                  <a:pt x="885011" y="819275"/>
                  <a:pt x="892536" y="806400"/>
                  <a:pt x="899160" y="793153"/>
                </a:cubicBezTo>
                <a:cubicBezTo>
                  <a:pt x="902752" y="785969"/>
                  <a:pt x="904573" y="778016"/>
                  <a:pt x="906780" y="770293"/>
                </a:cubicBezTo>
                <a:cubicBezTo>
                  <a:pt x="917968" y="731134"/>
                  <a:pt x="915836" y="728328"/>
                  <a:pt x="922020" y="678853"/>
                </a:cubicBezTo>
                <a:cubicBezTo>
                  <a:pt x="919480" y="600113"/>
                  <a:pt x="922239" y="521023"/>
                  <a:pt x="914400" y="442633"/>
                </a:cubicBezTo>
                <a:cubicBezTo>
                  <a:pt x="912002" y="418656"/>
                  <a:pt x="902316" y="395606"/>
                  <a:pt x="891540" y="374053"/>
                </a:cubicBezTo>
                <a:cubicBezTo>
                  <a:pt x="886460" y="363893"/>
                  <a:pt x="880775" y="354014"/>
                  <a:pt x="876300" y="343573"/>
                </a:cubicBezTo>
                <a:cubicBezTo>
                  <a:pt x="873136" y="336190"/>
                  <a:pt x="872272" y="327897"/>
                  <a:pt x="868680" y="320713"/>
                </a:cubicBezTo>
                <a:cubicBezTo>
                  <a:pt x="851274" y="285901"/>
                  <a:pt x="825126" y="256465"/>
                  <a:pt x="807720" y="221653"/>
                </a:cubicBezTo>
                <a:cubicBezTo>
                  <a:pt x="784791" y="175794"/>
                  <a:pt x="801479" y="193472"/>
                  <a:pt x="777240" y="153073"/>
                </a:cubicBezTo>
                <a:cubicBezTo>
                  <a:pt x="727717" y="70534"/>
                  <a:pt x="767399" y="136691"/>
                  <a:pt x="723900" y="84493"/>
                </a:cubicBezTo>
                <a:cubicBezTo>
                  <a:pt x="718037" y="77458"/>
                  <a:pt x="715695" y="67496"/>
                  <a:pt x="708660" y="61633"/>
                </a:cubicBezTo>
                <a:cubicBezTo>
                  <a:pt x="702301" y="56334"/>
                  <a:pt x="666820" y="40416"/>
                  <a:pt x="655320" y="38773"/>
                </a:cubicBezTo>
                <a:cubicBezTo>
                  <a:pt x="645262" y="37336"/>
                  <a:pt x="617220" y="51473"/>
                  <a:pt x="609600" y="5401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2590800" y="4606111"/>
            <a:ext cx="403860" cy="366113"/>
          </a:xfrm>
          <a:custGeom>
            <a:avLst/>
            <a:gdLst>
              <a:gd name="connsiteX0" fmla="*/ 220980 w 403860"/>
              <a:gd name="connsiteY0" fmla="*/ 57329 h 366113"/>
              <a:gd name="connsiteX1" fmla="*/ 220980 w 403860"/>
              <a:gd name="connsiteY1" fmla="*/ 57329 h 366113"/>
              <a:gd name="connsiteX2" fmla="*/ 7620 w 403860"/>
              <a:gd name="connsiteY2" fmla="*/ 87809 h 366113"/>
              <a:gd name="connsiteX3" fmla="*/ 0 w 403860"/>
              <a:gd name="connsiteY3" fmla="*/ 118289 h 366113"/>
              <a:gd name="connsiteX4" fmla="*/ 15240 w 403860"/>
              <a:gd name="connsiteY4" fmla="*/ 209729 h 366113"/>
              <a:gd name="connsiteX5" fmla="*/ 30480 w 403860"/>
              <a:gd name="connsiteY5" fmla="*/ 232589 h 366113"/>
              <a:gd name="connsiteX6" fmla="*/ 121920 w 403860"/>
              <a:gd name="connsiteY6" fmla="*/ 324029 h 366113"/>
              <a:gd name="connsiteX7" fmla="*/ 182880 w 403860"/>
              <a:gd name="connsiteY7" fmla="*/ 331649 h 366113"/>
              <a:gd name="connsiteX8" fmla="*/ 388620 w 403860"/>
              <a:gd name="connsiteY8" fmla="*/ 301169 h 366113"/>
              <a:gd name="connsiteX9" fmla="*/ 403860 w 403860"/>
              <a:gd name="connsiteY9" fmla="*/ 263069 h 366113"/>
              <a:gd name="connsiteX10" fmla="*/ 396240 w 403860"/>
              <a:gd name="connsiteY10" fmla="*/ 194489 h 366113"/>
              <a:gd name="connsiteX11" fmla="*/ 335280 w 403860"/>
              <a:gd name="connsiteY11" fmla="*/ 125909 h 366113"/>
              <a:gd name="connsiteX12" fmla="*/ 312420 w 403860"/>
              <a:gd name="connsiteY12" fmla="*/ 110669 h 366113"/>
              <a:gd name="connsiteX13" fmla="*/ 281940 w 403860"/>
              <a:gd name="connsiteY13" fmla="*/ 103049 h 366113"/>
              <a:gd name="connsiteX14" fmla="*/ 236220 w 403860"/>
              <a:gd name="connsiteY14" fmla="*/ 80189 h 366113"/>
              <a:gd name="connsiteX15" fmla="*/ 220980 w 403860"/>
              <a:gd name="connsiteY15" fmla="*/ 57329 h 366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03860" h="366113">
                <a:moveTo>
                  <a:pt x="220980" y="57329"/>
                </a:moveTo>
                <a:lnTo>
                  <a:pt x="220980" y="57329"/>
                </a:lnTo>
                <a:cubicBezTo>
                  <a:pt x="43385" y="63907"/>
                  <a:pt x="32708" y="0"/>
                  <a:pt x="7620" y="87809"/>
                </a:cubicBezTo>
                <a:cubicBezTo>
                  <a:pt x="4743" y="97879"/>
                  <a:pt x="2540" y="108129"/>
                  <a:pt x="0" y="118289"/>
                </a:cubicBezTo>
                <a:cubicBezTo>
                  <a:pt x="5080" y="148769"/>
                  <a:pt x="7278" y="179872"/>
                  <a:pt x="15240" y="209729"/>
                </a:cubicBezTo>
                <a:cubicBezTo>
                  <a:pt x="17600" y="218578"/>
                  <a:pt x="25093" y="225183"/>
                  <a:pt x="30480" y="232589"/>
                </a:cubicBezTo>
                <a:cubicBezTo>
                  <a:pt x="56676" y="268608"/>
                  <a:pt x="77070" y="308011"/>
                  <a:pt x="121920" y="324029"/>
                </a:cubicBezTo>
                <a:cubicBezTo>
                  <a:pt x="141205" y="330917"/>
                  <a:pt x="162560" y="329109"/>
                  <a:pt x="182880" y="331649"/>
                </a:cubicBezTo>
                <a:cubicBezTo>
                  <a:pt x="232646" y="329575"/>
                  <a:pt x="348030" y="366113"/>
                  <a:pt x="388620" y="301169"/>
                </a:cubicBezTo>
                <a:cubicBezTo>
                  <a:pt x="395869" y="289570"/>
                  <a:pt x="398780" y="275769"/>
                  <a:pt x="403860" y="263069"/>
                </a:cubicBezTo>
                <a:cubicBezTo>
                  <a:pt x="401320" y="240209"/>
                  <a:pt x="403513" y="216309"/>
                  <a:pt x="396240" y="194489"/>
                </a:cubicBezTo>
                <a:cubicBezTo>
                  <a:pt x="384358" y="158843"/>
                  <a:pt x="362633" y="145447"/>
                  <a:pt x="335280" y="125909"/>
                </a:cubicBezTo>
                <a:cubicBezTo>
                  <a:pt x="327828" y="120586"/>
                  <a:pt x="320838" y="114277"/>
                  <a:pt x="312420" y="110669"/>
                </a:cubicBezTo>
                <a:cubicBezTo>
                  <a:pt x="302794" y="106544"/>
                  <a:pt x="292100" y="105589"/>
                  <a:pt x="281940" y="103049"/>
                </a:cubicBezTo>
                <a:cubicBezTo>
                  <a:pt x="216426" y="59373"/>
                  <a:pt x="299316" y="111737"/>
                  <a:pt x="236220" y="80189"/>
                </a:cubicBezTo>
                <a:cubicBezTo>
                  <a:pt x="228029" y="76093"/>
                  <a:pt x="223520" y="61139"/>
                  <a:pt x="220980" y="57329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1790040" y="3497580"/>
            <a:ext cx="351180" cy="446549"/>
          </a:xfrm>
          <a:custGeom>
            <a:avLst/>
            <a:gdLst>
              <a:gd name="connsiteX0" fmla="*/ 267360 w 351180"/>
              <a:gd name="connsiteY0" fmla="*/ 99060 h 446549"/>
              <a:gd name="connsiteX1" fmla="*/ 267360 w 351180"/>
              <a:gd name="connsiteY1" fmla="*/ 99060 h 446549"/>
              <a:gd name="connsiteX2" fmla="*/ 183540 w 351180"/>
              <a:gd name="connsiteY2" fmla="*/ 38100 h 446549"/>
              <a:gd name="connsiteX3" fmla="*/ 145440 w 351180"/>
              <a:gd name="connsiteY3" fmla="*/ 7620 h 446549"/>
              <a:gd name="connsiteX4" fmla="*/ 99720 w 351180"/>
              <a:gd name="connsiteY4" fmla="*/ 0 h 446549"/>
              <a:gd name="connsiteX5" fmla="*/ 61620 w 351180"/>
              <a:gd name="connsiteY5" fmla="*/ 7620 h 446549"/>
              <a:gd name="connsiteX6" fmla="*/ 46380 w 351180"/>
              <a:gd name="connsiteY6" fmla="*/ 30480 h 446549"/>
              <a:gd name="connsiteX7" fmla="*/ 15900 w 351180"/>
              <a:gd name="connsiteY7" fmla="*/ 106680 h 446549"/>
              <a:gd name="connsiteX8" fmla="*/ 660 w 351180"/>
              <a:gd name="connsiteY8" fmla="*/ 144780 h 446549"/>
              <a:gd name="connsiteX9" fmla="*/ 8280 w 351180"/>
              <a:gd name="connsiteY9" fmla="*/ 289560 h 446549"/>
              <a:gd name="connsiteX10" fmla="*/ 31140 w 351180"/>
              <a:gd name="connsiteY10" fmla="*/ 320040 h 446549"/>
              <a:gd name="connsiteX11" fmla="*/ 38760 w 351180"/>
              <a:gd name="connsiteY11" fmla="*/ 342900 h 446549"/>
              <a:gd name="connsiteX12" fmla="*/ 99720 w 351180"/>
              <a:gd name="connsiteY12" fmla="*/ 388620 h 446549"/>
              <a:gd name="connsiteX13" fmla="*/ 160680 w 351180"/>
              <a:gd name="connsiteY13" fmla="*/ 419100 h 446549"/>
              <a:gd name="connsiteX14" fmla="*/ 198780 w 351180"/>
              <a:gd name="connsiteY14" fmla="*/ 441960 h 446549"/>
              <a:gd name="connsiteX15" fmla="*/ 328320 w 351180"/>
              <a:gd name="connsiteY15" fmla="*/ 403860 h 446549"/>
              <a:gd name="connsiteX16" fmla="*/ 351180 w 351180"/>
              <a:gd name="connsiteY16" fmla="*/ 320040 h 446549"/>
              <a:gd name="connsiteX17" fmla="*/ 335940 w 351180"/>
              <a:gd name="connsiteY17" fmla="*/ 213360 h 446549"/>
              <a:gd name="connsiteX18" fmla="*/ 328320 w 351180"/>
              <a:gd name="connsiteY18" fmla="*/ 190500 h 446549"/>
              <a:gd name="connsiteX19" fmla="*/ 313080 w 351180"/>
              <a:gd name="connsiteY19" fmla="*/ 167640 h 446549"/>
              <a:gd name="connsiteX20" fmla="*/ 297840 w 351180"/>
              <a:gd name="connsiteY20" fmla="*/ 121920 h 446549"/>
              <a:gd name="connsiteX21" fmla="*/ 267360 w 351180"/>
              <a:gd name="connsiteY21" fmla="*/ 99060 h 446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51180" h="446549">
                <a:moveTo>
                  <a:pt x="267360" y="99060"/>
                </a:moveTo>
                <a:lnTo>
                  <a:pt x="267360" y="99060"/>
                </a:lnTo>
                <a:cubicBezTo>
                  <a:pt x="239420" y="78740"/>
                  <a:pt x="211178" y="58829"/>
                  <a:pt x="183540" y="38100"/>
                </a:cubicBezTo>
                <a:cubicBezTo>
                  <a:pt x="170529" y="28342"/>
                  <a:pt x="160246" y="14350"/>
                  <a:pt x="145440" y="7620"/>
                </a:cubicBezTo>
                <a:cubicBezTo>
                  <a:pt x="131375" y="1227"/>
                  <a:pt x="114960" y="2540"/>
                  <a:pt x="99720" y="0"/>
                </a:cubicBezTo>
                <a:cubicBezTo>
                  <a:pt x="87020" y="2540"/>
                  <a:pt x="72865" y="1194"/>
                  <a:pt x="61620" y="7620"/>
                </a:cubicBezTo>
                <a:cubicBezTo>
                  <a:pt x="53669" y="12164"/>
                  <a:pt x="50924" y="22529"/>
                  <a:pt x="46380" y="30480"/>
                </a:cubicBezTo>
                <a:cubicBezTo>
                  <a:pt x="26233" y="65738"/>
                  <a:pt x="31512" y="63747"/>
                  <a:pt x="15900" y="106680"/>
                </a:cubicBezTo>
                <a:cubicBezTo>
                  <a:pt x="11226" y="119535"/>
                  <a:pt x="5740" y="132080"/>
                  <a:pt x="660" y="144780"/>
                </a:cubicBezTo>
                <a:cubicBezTo>
                  <a:pt x="3200" y="193040"/>
                  <a:pt x="0" y="241948"/>
                  <a:pt x="8280" y="289560"/>
                </a:cubicBezTo>
                <a:cubicBezTo>
                  <a:pt x="10456" y="302072"/>
                  <a:pt x="24839" y="309013"/>
                  <a:pt x="31140" y="320040"/>
                </a:cubicBezTo>
                <a:cubicBezTo>
                  <a:pt x="35125" y="327014"/>
                  <a:pt x="33080" y="337220"/>
                  <a:pt x="38760" y="342900"/>
                </a:cubicBezTo>
                <a:cubicBezTo>
                  <a:pt x="56721" y="360861"/>
                  <a:pt x="79400" y="373380"/>
                  <a:pt x="99720" y="388620"/>
                </a:cubicBezTo>
                <a:cubicBezTo>
                  <a:pt x="138578" y="417764"/>
                  <a:pt x="117879" y="408400"/>
                  <a:pt x="160680" y="419100"/>
                </a:cubicBezTo>
                <a:cubicBezTo>
                  <a:pt x="173380" y="426720"/>
                  <a:pt x="183992" y="441138"/>
                  <a:pt x="198780" y="441960"/>
                </a:cubicBezTo>
                <a:cubicBezTo>
                  <a:pt x="281379" y="446549"/>
                  <a:pt x="282142" y="438493"/>
                  <a:pt x="328320" y="403860"/>
                </a:cubicBezTo>
                <a:cubicBezTo>
                  <a:pt x="347656" y="345853"/>
                  <a:pt x="340410" y="373892"/>
                  <a:pt x="351180" y="320040"/>
                </a:cubicBezTo>
                <a:cubicBezTo>
                  <a:pt x="346100" y="284480"/>
                  <a:pt x="347299" y="247438"/>
                  <a:pt x="335940" y="213360"/>
                </a:cubicBezTo>
                <a:cubicBezTo>
                  <a:pt x="333400" y="205740"/>
                  <a:pt x="331912" y="197684"/>
                  <a:pt x="328320" y="190500"/>
                </a:cubicBezTo>
                <a:cubicBezTo>
                  <a:pt x="324224" y="182309"/>
                  <a:pt x="316799" y="176009"/>
                  <a:pt x="313080" y="167640"/>
                </a:cubicBezTo>
                <a:cubicBezTo>
                  <a:pt x="306556" y="152960"/>
                  <a:pt x="311206" y="130831"/>
                  <a:pt x="297840" y="121920"/>
                </a:cubicBezTo>
                <a:cubicBezTo>
                  <a:pt x="271991" y="104687"/>
                  <a:pt x="272440" y="102870"/>
                  <a:pt x="267360" y="99060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3611880" y="3318607"/>
            <a:ext cx="434340" cy="476153"/>
          </a:xfrm>
          <a:custGeom>
            <a:avLst/>
            <a:gdLst>
              <a:gd name="connsiteX0" fmla="*/ 434340 w 434340"/>
              <a:gd name="connsiteY0" fmla="*/ 278033 h 476153"/>
              <a:gd name="connsiteX1" fmla="*/ 434340 w 434340"/>
              <a:gd name="connsiteY1" fmla="*/ 278033 h 476153"/>
              <a:gd name="connsiteX2" fmla="*/ 426720 w 434340"/>
              <a:gd name="connsiteY2" fmla="*/ 201833 h 476153"/>
              <a:gd name="connsiteX3" fmla="*/ 396240 w 434340"/>
              <a:gd name="connsiteY3" fmla="*/ 140873 h 476153"/>
              <a:gd name="connsiteX4" fmla="*/ 381000 w 434340"/>
              <a:gd name="connsiteY4" fmla="*/ 118013 h 476153"/>
              <a:gd name="connsiteX5" fmla="*/ 373380 w 434340"/>
              <a:gd name="connsiteY5" fmla="*/ 95153 h 476153"/>
              <a:gd name="connsiteX6" fmla="*/ 304800 w 434340"/>
              <a:gd name="connsiteY6" fmla="*/ 41813 h 476153"/>
              <a:gd name="connsiteX7" fmla="*/ 289560 w 434340"/>
              <a:gd name="connsiteY7" fmla="*/ 18953 h 476153"/>
              <a:gd name="connsiteX8" fmla="*/ 129540 w 434340"/>
              <a:gd name="connsiteY8" fmla="*/ 26573 h 476153"/>
              <a:gd name="connsiteX9" fmla="*/ 22860 w 434340"/>
              <a:gd name="connsiteY9" fmla="*/ 171353 h 476153"/>
              <a:gd name="connsiteX10" fmla="*/ 0 w 434340"/>
              <a:gd name="connsiteY10" fmla="*/ 232313 h 476153"/>
              <a:gd name="connsiteX11" fmla="*/ 7620 w 434340"/>
              <a:gd name="connsiteY11" fmla="*/ 338993 h 476153"/>
              <a:gd name="connsiteX12" fmla="*/ 22860 w 434340"/>
              <a:gd name="connsiteY12" fmla="*/ 384713 h 476153"/>
              <a:gd name="connsiteX13" fmla="*/ 45720 w 434340"/>
              <a:gd name="connsiteY13" fmla="*/ 399953 h 476153"/>
              <a:gd name="connsiteX14" fmla="*/ 167640 w 434340"/>
              <a:gd name="connsiteY14" fmla="*/ 453293 h 476153"/>
              <a:gd name="connsiteX15" fmla="*/ 205740 w 434340"/>
              <a:gd name="connsiteY15" fmla="*/ 460913 h 476153"/>
              <a:gd name="connsiteX16" fmla="*/ 259080 w 434340"/>
              <a:gd name="connsiteY16" fmla="*/ 476153 h 476153"/>
              <a:gd name="connsiteX17" fmla="*/ 358140 w 434340"/>
              <a:gd name="connsiteY17" fmla="*/ 460913 h 476153"/>
              <a:gd name="connsiteX18" fmla="*/ 381000 w 434340"/>
              <a:gd name="connsiteY18" fmla="*/ 407573 h 476153"/>
              <a:gd name="connsiteX19" fmla="*/ 396240 w 434340"/>
              <a:gd name="connsiteY19" fmla="*/ 384713 h 476153"/>
              <a:gd name="connsiteX20" fmla="*/ 434340 w 434340"/>
              <a:gd name="connsiteY20" fmla="*/ 278033 h 476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34340" h="476153">
                <a:moveTo>
                  <a:pt x="434340" y="278033"/>
                </a:moveTo>
                <a:lnTo>
                  <a:pt x="434340" y="278033"/>
                </a:lnTo>
                <a:cubicBezTo>
                  <a:pt x="431800" y="252633"/>
                  <a:pt x="430602" y="227063"/>
                  <a:pt x="426720" y="201833"/>
                </a:cubicBezTo>
                <a:cubicBezTo>
                  <a:pt x="423404" y="180278"/>
                  <a:pt x="406661" y="157546"/>
                  <a:pt x="396240" y="140873"/>
                </a:cubicBezTo>
                <a:cubicBezTo>
                  <a:pt x="391386" y="133107"/>
                  <a:pt x="385096" y="126204"/>
                  <a:pt x="381000" y="118013"/>
                </a:cubicBezTo>
                <a:cubicBezTo>
                  <a:pt x="377408" y="110829"/>
                  <a:pt x="378049" y="101689"/>
                  <a:pt x="373380" y="95153"/>
                </a:cubicBezTo>
                <a:cubicBezTo>
                  <a:pt x="352904" y="66486"/>
                  <a:pt x="334114" y="59402"/>
                  <a:pt x="304800" y="41813"/>
                </a:cubicBezTo>
                <a:cubicBezTo>
                  <a:pt x="299720" y="34193"/>
                  <a:pt x="298063" y="22354"/>
                  <a:pt x="289560" y="18953"/>
                </a:cubicBezTo>
                <a:cubicBezTo>
                  <a:pt x="242178" y="0"/>
                  <a:pt x="172606" y="19947"/>
                  <a:pt x="129540" y="26573"/>
                </a:cubicBezTo>
                <a:cubicBezTo>
                  <a:pt x="86490" y="69623"/>
                  <a:pt x="43903" y="108225"/>
                  <a:pt x="22860" y="171353"/>
                </a:cubicBezTo>
                <a:cubicBezTo>
                  <a:pt x="10915" y="207189"/>
                  <a:pt x="18223" y="186755"/>
                  <a:pt x="0" y="232313"/>
                </a:cubicBezTo>
                <a:cubicBezTo>
                  <a:pt x="2540" y="267873"/>
                  <a:pt x="2332" y="303737"/>
                  <a:pt x="7620" y="338993"/>
                </a:cubicBezTo>
                <a:cubicBezTo>
                  <a:pt x="10003" y="354880"/>
                  <a:pt x="9494" y="375802"/>
                  <a:pt x="22860" y="384713"/>
                </a:cubicBezTo>
                <a:cubicBezTo>
                  <a:pt x="30480" y="389793"/>
                  <a:pt x="37657" y="395611"/>
                  <a:pt x="45720" y="399953"/>
                </a:cubicBezTo>
                <a:cubicBezTo>
                  <a:pt x="93885" y="425888"/>
                  <a:pt x="118966" y="440018"/>
                  <a:pt x="167640" y="453293"/>
                </a:cubicBezTo>
                <a:cubicBezTo>
                  <a:pt x="180135" y="456701"/>
                  <a:pt x="193097" y="458103"/>
                  <a:pt x="205740" y="460913"/>
                </a:cubicBezTo>
                <a:cubicBezTo>
                  <a:pt x="234444" y="467292"/>
                  <a:pt x="233623" y="467667"/>
                  <a:pt x="259080" y="476153"/>
                </a:cubicBezTo>
                <a:cubicBezTo>
                  <a:pt x="292100" y="471073"/>
                  <a:pt x="326446" y="471478"/>
                  <a:pt x="358140" y="460913"/>
                </a:cubicBezTo>
                <a:cubicBezTo>
                  <a:pt x="374082" y="455599"/>
                  <a:pt x="376999" y="416908"/>
                  <a:pt x="381000" y="407573"/>
                </a:cubicBezTo>
                <a:cubicBezTo>
                  <a:pt x="384608" y="399155"/>
                  <a:pt x="391160" y="392333"/>
                  <a:pt x="396240" y="384713"/>
                </a:cubicBezTo>
                <a:cubicBezTo>
                  <a:pt x="418458" y="306950"/>
                  <a:pt x="427990" y="295813"/>
                  <a:pt x="434340" y="278033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3" descr="C:\Users\Steve\AppData\Local\Microsoft\Windows\Temporary Internet Files\Content.IE5\STJM8LJN\MC900431621[1].pn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5181600"/>
            <a:ext cx="685800" cy="68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Models for Mesoscopic Simulation</a:t>
            </a:r>
            <a:endParaRPr lang="en-US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304800" y="1524000"/>
            <a:ext cx="3124200" cy="457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ct val="85000"/>
              <a:tabLst/>
              <a:defRPr/>
            </a:pP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Cytoskeleton</a:t>
            </a:r>
            <a:endParaRPr lang="en-US" sz="2700" b="1" dirty="0" smtClean="0">
              <a:solidFill>
                <a:schemeClr val="accent5">
                  <a:lumMod val="50000"/>
                </a:schemeClr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</p:txBody>
      </p:sp>
      <p:sp>
        <p:nvSpPr>
          <p:cNvPr id="52" name="Content Placeholder 2"/>
          <p:cNvSpPr txBox="1">
            <a:spLocks/>
          </p:cNvSpPr>
          <p:nvPr/>
        </p:nvSpPr>
        <p:spPr>
          <a:xfrm>
            <a:off x="5486400" y="3505200"/>
            <a:ext cx="2590800" cy="76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ct val="85000"/>
              <a:tabLst/>
              <a:defRPr/>
            </a:pP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Interaction Terms: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ct val="85000"/>
              <a:tabLst/>
              <a:defRPr/>
            </a:pP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	Simple </a:t>
            </a:r>
            <a:r>
              <a:rPr lang="en-US" sz="1600" dirty="0" err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Lennard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-Jones</a:t>
            </a:r>
          </a:p>
        </p:txBody>
      </p:sp>
      <p:sp>
        <p:nvSpPr>
          <p:cNvPr id="55" name="Content Placeholder 2"/>
          <p:cNvSpPr txBox="1">
            <a:spLocks/>
          </p:cNvSpPr>
          <p:nvPr/>
        </p:nvSpPr>
        <p:spPr>
          <a:xfrm>
            <a:off x="5486400" y="1676400"/>
            <a:ext cx="3048000" cy="1752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ct val="85000"/>
              <a:tabLst/>
              <a:defRPr/>
            </a:pP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Collection of </a:t>
            </a:r>
            <a:r>
              <a:rPr lang="en-US" sz="1600" dirty="0" err="1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Lennard</a:t>
            </a: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-Jones spheres</a:t>
            </a:r>
            <a:br>
              <a:rPr lang="en-US" sz="16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</a:br>
            <a:endParaRPr lang="en-US" sz="1600" dirty="0" smtClean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ct val="85000"/>
              <a:tabLst/>
              <a:defRPr/>
            </a:pP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Interacts with other </a:t>
            </a:r>
            <a:r>
              <a:rPr lang="en-US" sz="1600" dirty="0" err="1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actin</a:t>
            </a: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 spheres and membrane discs</a:t>
            </a:r>
            <a:endParaRPr lang="en-US" sz="1600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990600" y="2680328"/>
            <a:ext cx="609600" cy="6096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1602581" y="2682709"/>
            <a:ext cx="457200" cy="4572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057400" y="2761290"/>
            <a:ext cx="533400" cy="533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381124" y="3142290"/>
            <a:ext cx="685800" cy="6858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062162" y="3373263"/>
            <a:ext cx="457200" cy="4572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486028" y="3047042"/>
            <a:ext cx="685800" cy="6858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374105" y="3711413"/>
            <a:ext cx="533400" cy="533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045619" y="3511385"/>
            <a:ext cx="533400" cy="533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778915" y="4025737"/>
            <a:ext cx="685800" cy="6858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3431381" y="3918576"/>
            <a:ext cx="457200" cy="4572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3481390" y="4371014"/>
            <a:ext cx="609600" cy="6096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3072772" y="4694862"/>
            <a:ext cx="457200" cy="4572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3810000" y="4929190"/>
            <a:ext cx="457200" cy="4572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3238504" y="5105400"/>
            <a:ext cx="622940" cy="62294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lowchart: Direct Access Storage 42"/>
          <p:cNvSpPr/>
          <p:nvPr/>
        </p:nvSpPr>
        <p:spPr>
          <a:xfrm rot="20591965">
            <a:off x="4307841" y="4769782"/>
            <a:ext cx="187570" cy="867753"/>
          </a:xfrm>
          <a:prstGeom prst="flowChartMagneticDrum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u="sng" dirty="0"/>
          </a:p>
        </p:txBody>
      </p:sp>
      <p:sp>
        <p:nvSpPr>
          <p:cNvPr id="44" name="Flowchart: Direct Access Storage 43"/>
          <p:cNvSpPr/>
          <p:nvPr/>
        </p:nvSpPr>
        <p:spPr>
          <a:xfrm rot="20210420">
            <a:off x="4007804" y="3938727"/>
            <a:ext cx="187570" cy="867753"/>
          </a:xfrm>
          <a:prstGeom prst="flowChartMagneticDrum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u="sng" dirty="0"/>
          </a:p>
        </p:txBody>
      </p:sp>
      <p:sp>
        <p:nvSpPr>
          <p:cNvPr id="46" name="Flowchart: Direct Access Storage 45"/>
          <p:cNvSpPr/>
          <p:nvPr/>
        </p:nvSpPr>
        <p:spPr>
          <a:xfrm rot="19351467">
            <a:off x="3556946" y="3176471"/>
            <a:ext cx="187570" cy="867753"/>
          </a:xfrm>
          <a:prstGeom prst="flowChartMagneticDrum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u="sng" dirty="0"/>
          </a:p>
        </p:txBody>
      </p:sp>
      <p:sp>
        <p:nvSpPr>
          <p:cNvPr id="47" name="Flowchart: Direct Access Storage 46"/>
          <p:cNvSpPr/>
          <p:nvPr/>
        </p:nvSpPr>
        <p:spPr>
          <a:xfrm rot="18470126">
            <a:off x="2932923" y="2548555"/>
            <a:ext cx="187570" cy="867753"/>
          </a:xfrm>
          <a:prstGeom prst="flowChartMagneticDrum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u="sng" dirty="0"/>
          </a:p>
        </p:txBody>
      </p:sp>
      <p:sp>
        <p:nvSpPr>
          <p:cNvPr id="48" name="Flowchart: Direct Access Storage 47"/>
          <p:cNvSpPr/>
          <p:nvPr/>
        </p:nvSpPr>
        <p:spPr>
          <a:xfrm rot="16684104">
            <a:off x="2122988" y="2207320"/>
            <a:ext cx="187570" cy="867753"/>
          </a:xfrm>
          <a:prstGeom prst="flowChartMagneticDrum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u="sng" dirty="0"/>
          </a:p>
        </p:txBody>
      </p:sp>
      <p:sp>
        <p:nvSpPr>
          <p:cNvPr id="49" name="Flowchart: Direct Access Storage 48"/>
          <p:cNvSpPr/>
          <p:nvPr/>
        </p:nvSpPr>
        <p:spPr>
          <a:xfrm rot="16200000">
            <a:off x="1247349" y="2144970"/>
            <a:ext cx="187570" cy="867753"/>
          </a:xfrm>
          <a:prstGeom prst="flowChartMagneticDrum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Models for Mesoscopic Simulation</a:t>
            </a:r>
            <a:endParaRPr lang="en-US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304800" y="1524000"/>
            <a:ext cx="5105400" cy="457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ct val="85000"/>
              <a:tabLst/>
              <a:defRPr/>
            </a:pP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Cytoskeleton Dynamics &amp; Signaling</a:t>
            </a:r>
            <a:endParaRPr lang="en-US" sz="2700" b="1" dirty="0" smtClean="0">
              <a:solidFill>
                <a:schemeClr val="accent5">
                  <a:lumMod val="50000"/>
                </a:schemeClr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</p:txBody>
      </p:sp>
      <p:sp>
        <p:nvSpPr>
          <p:cNvPr id="52" name="Content Placeholder 2"/>
          <p:cNvSpPr txBox="1">
            <a:spLocks/>
          </p:cNvSpPr>
          <p:nvPr/>
        </p:nvSpPr>
        <p:spPr>
          <a:xfrm>
            <a:off x="5410200" y="1905000"/>
            <a:ext cx="3276600" cy="3200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bg2">
                  <a:lumMod val="50000"/>
                </a:schemeClr>
              </a:buClr>
              <a:buSzPct val="85000"/>
              <a:tabLst/>
              <a:defRPr/>
            </a:pP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Membrane discs are activated by signals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bg2">
                  <a:lumMod val="50000"/>
                </a:schemeClr>
              </a:buClr>
              <a:buSzPct val="85000"/>
              <a:tabLst/>
              <a:defRPr/>
            </a:pPr>
            <a:endParaRPr lang="en-US" sz="1600" dirty="0" smtClean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bg2">
                  <a:lumMod val="50000"/>
                </a:schemeClr>
              </a:buClr>
              <a:buSzPct val="85000"/>
              <a:tabLst/>
              <a:defRPr/>
            </a:pPr>
            <a:r>
              <a:rPr lang="en-US" sz="1600" dirty="0" err="1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Actin</a:t>
            </a: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 spheres close to activated discs are </a:t>
            </a: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activated / created</a:t>
            </a:r>
            <a:endParaRPr lang="en-US" sz="1600" dirty="0" smtClean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bg2">
                  <a:lumMod val="50000"/>
                </a:schemeClr>
              </a:buClr>
              <a:buSzPct val="85000"/>
              <a:tabLst/>
              <a:defRPr/>
            </a:pPr>
            <a:endParaRPr lang="en-US" sz="1600" dirty="0" smtClean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bg2">
                  <a:lumMod val="50000"/>
                </a:schemeClr>
              </a:buClr>
              <a:buSzPct val="85000"/>
              <a:tabLst/>
              <a:defRPr/>
            </a:pP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Activated spheres grow (polymerize</a:t>
            </a: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) then divide</a:t>
            </a:r>
            <a:endParaRPr lang="en-US" sz="1600" dirty="0" smtClean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bg2">
                  <a:lumMod val="50000"/>
                </a:schemeClr>
              </a:buClr>
              <a:buSzPct val="85000"/>
              <a:tabLst/>
              <a:defRPr/>
            </a:pPr>
            <a:endParaRPr lang="en-US" sz="1600" dirty="0" smtClean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bg2">
                  <a:lumMod val="50000"/>
                </a:schemeClr>
              </a:buClr>
              <a:buSzPct val="85000"/>
              <a:tabLst/>
              <a:defRPr/>
            </a:pP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Global rate of sphere shrinkage (</a:t>
            </a:r>
            <a:r>
              <a:rPr lang="en-US" sz="1600" dirty="0" err="1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depolymerization</a:t>
            </a: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) to restore monomer pool</a:t>
            </a:r>
            <a:endParaRPr lang="en-US" sz="1600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990600" y="2680328"/>
            <a:ext cx="609600" cy="6096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1602581" y="2682709"/>
            <a:ext cx="457200" cy="4572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057400" y="2761290"/>
            <a:ext cx="533400" cy="533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381124" y="3142290"/>
            <a:ext cx="685800" cy="6858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062162" y="3373263"/>
            <a:ext cx="457200" cy="4572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486028" y="3047042"/>
            <a:ext cx="685800" cy="685800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376963" y="3713794"/>
            <a:ext cx="533400" cy="533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045619" y="3511385"/>
            <a:ext cx="533400" cy="533400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778915" y="4025737"/>
            <a:ext cx="685800" cy="6858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3431381" y="3918576"/>
            <a:ext cx="457200" cy="457200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3481390" y="4371014"/>
            <a:ext cx="609600" cy="6096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3072772" y="4694862"/>
            <a:ext cx="457200" cy="4572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3810000" y="4929190"/>
            <a:ext cx="457200" cy="4572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3238504" y="5105400"/>
            <a:ext cx="622940" cy="62294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lowchart: Direct Access Storage 42"/>
          <p:cNvSpPr/>
          <p:nvPr/>
        </p:nvSpPr>
        <p:spPr>
          <a:xfrm rot="20591965">
            <a:off x="4307841" y="4769782"/>
            <a:ext cx="187570" cy="867753"/>
          </a:xfrm>
          <a:prstGeom prst="flowChartMagneticDrum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u="sng" dirty="0"/>
          </a:p>
        </p:txBody>
      </p:sp>
      <p:sp>
        <p:nvSpPr>
          <p:cNvPr id="44" name="Flowchart: Direct Access Storage 43"/>
          <p:cNvSpPr/>
          <p:nvPr/>
        </p:nvSpPr>
        <p:spPr>
          <a:xfrm rot="20210420">
            <a:off x="4007804" y="3938727"/>
            <a:ext cx="187570" cy="867753"/>
          </a:xfrm>
          <a:prstGeom prst="flowChartMagneticDrum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u="sng" dirty="0"/>
          </a:p>
        </p:txBody>
      </p:sp>
      <p:sp>
        <p:nvSpPr>
          <p:cNvPr id="46" name="Flowchart: Direct Access Storage 45"/>
          <p:cNvSpPr/>
          <p:nvPr/>
        </p:nvSpPr>
        <p:spPr>
          <a:xfrm rot="19351467">
            <a:off x="3556946" y="3176471"/>
            <a:ext cx="187570" cy="867753"/>
          </a:xfrm>
          <a:prstGeom prst="flowChartMagneticDrum">
            <a:avLst/>
          </a:prstGeom>
          <a:solidFill>
            <a:srgbClr val="0070C0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u="sng" dirty="0"/>
          </a:p>
        </p:txBody>
      </p:sp>
      <p:sp>
        <p:nvSpPr>
          <p:cNvPr id="47" name="Flowchart: Direct Access Storage 46"/>
          <p:cNvSpPr/>
          <p:nvPr/>
        </p:nvSpPr>
        <p:spPr>
          <a:xfrm rot="18470126">
            <a:off x="2932923" y="2548555"/>
            <a:ext cx="187570" cy="867753"/>
          </a:xfrm>
          <a:prstGeom prst="flowChartMagneticDrum">
            <a:avLst/>
          </a:prstGeom>
          <a:solidFill>
            <a:srgbClr val="0070C0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u="sng" dirty="0"/>
          </a:p>
        </p:txBody>
      </p:sp>
      <p:sp>
        <p:nvSpPr>
          <p:cNvPr id="48" name="Flowchart: Direct Access Storage 47"/>
          <p:cNvSpPr/>
          <p:nvPr/>
        </p:nvSpPr>
        <p:spPr>
          <a:xfrm rot="16684104">
            <a:off x="2122988" y="2207320"/>
            <a:ext cx="187570" cy="867753"/>
          </a:xfrm>
          <a:prstGeom prst="flowChartMagneticDrum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u="sng" dirty="0"/>
          </a:p>
        </p:txBody>
      </p:sp>
      <p:sp>
        <p:nvSpPr>
          <p:cNvPr id="49" name="Flowchart: Direct Access Storage 48"/>
          <p:cNvSpPr/>
          <p:nvPr/>
        </p:nvSpPr>
        <p:spPr>
          <a:xfrm rot="16200000">
            <a:off x="1247349" y="2144970"/>
            <a:ext cx="187570" cy="867753"/>
          </a:xfrm>
          <a:prstGeom prst="flowChartMagneticDrum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u="sng" dirty="0"/>
          </a:p>
        </p:txBody>
      </p:sp>
      <p:sp>
        <p:nvSpPr>
          <p:cNvPr id="26" name="Right Arrow 25"/>
          <p:cNvSpPr/>
          <p:nvPr/>
        </p:nvSpPr>
        <p:spPr>
          <a:xfrm rot="8866152">
            <a:off x="3702755" y="3282054"/>
            <a:ext cx="468865" cy="304800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 rot="7853152">
            <a:off x="3001800" y="2557012"/>
            <a:ext cx="493370" cy="304800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 rot="2871546">
            <a:off x="3197213" y="2663650"/>
            <a:ext cx="1804272" cy="381000"/>
          </a:xfrm>
          <a:prstGeom prst="rect">
            <a:avLst/>
          </a:prstGeom>
        </p:spPr>
        <p:txBody>
          <a:bodyPr vert="horz">
            <a:normAutofit fontScale="925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ct val="85000"/>
              <a:tabLst/>
              <a:defRPr/>
            </a:pP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Signals (Diffusive)</a:t>
            </a:r>
            <a:endParaRPr lang="en-US" sz="1600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8" name="Content Placeholder 2"/>
          <p:cNvSpPr txBox="1">
            <a:spLocks/>
          </p:cNvSpPr>
          <p:nvPr/>
        </p:nvSpPr>
        <p:spPr>
          <a:xfrm>
            <a:off x="7239000" y="5791200"/>
            <a:ext cx="1295400" cy="381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ct val="85000"/>
              <a:tabLst/>
              <a:defRPr/>
            </a:pP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Simulation</a:t>
            </a:r>
            <a:endParaRPr lang="en-US" sz="1600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41" name="Picture 3" descr="C:\Users\Steve\AppData\Local\Microsoft\Windows\Temporary Internet Files\Content.IE5\STJM8LJN\MC900431621[1].pn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0" y="5181600"/>
            <a:ext cx="685800" cy="685800"/>
          </a:xfrm>
          <a:prstGeom prst="rect">
            <a:avLst/>
          </a:prstGeom>
          <a:noFill/>
        </p:spPr>
      </p:pic>
      <p:grpSp>
        <p:nvGrpSpPr>
          <p:cNvPr id="61" name="Group 60"/>
          <p:cNvGrpSpPr/>
          <p:nvPr/>
        </p:nvGrpSpPr>
        <p:grpSpPr>
          <a:xfrm>
            <a:off x="3433763" y="4086220"/>
            <a:ext cx="450052" cy="121452"/>
            <a:chOff x="3433763" y="4086220"/>
            <a:chExt cx="450052" cy="121452"/>
          </a:xfrm>
        </p:grpSpPr>
        <p:sp>
          <p:nvSpPr>
            <p:cNvPr id="54" name="Right Arrow 53"/>
            <p:cNvSpPr/>
            <p:nvPr/>
          </p:nvSpPr>
          <p:spPr>
            <a:xfrm>
              <a:off x="3767134" y="4086220"/>
              <a:ext cx="116681" cy="121444"/>
            </a:xfrm>
            <a:prstGeom prst="rightArrow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ight Arrow 55"/>
            <p:cNvSpPr/>
            <p:nvPr/>
          </p:nvSpPr>
          <p:spPr>
            <a:xfrm rot="10800000">
              <a:off x="3433763" y="4086228"/>
              <a:ext cx="116681" cy="121444"/>
            </a:xfrm>
            <a:prstGeom prst="rightArrow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3048001" y="3719514"/>
            <a:ext cx="523871" cy="121444"/>
            <a:chOff x="3048001" y="3719514"/>
            <a:chExt cx="523871" cy="121444"/>
          </a:xfrm>
        </p:grpSpPr>
        <p:sp>
          <p:nvSpPr>
            <p:cNvPr id="53" name="Right Arrow 52"/>
            <p:cNvSpPr/>
            <p:nvPr/>
          </p:nvSpPr>
          <p:spPr>
            <a:xfrm>
              <a:off x="3455191" y="3719514"/>
              <a:ext cx="116681" cy="121444"/>
            </a:xfrm>
            <a:prstGeom prst="rightArrow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ight Arrow 56"/>
            <p:cNvSpPr/>
            <p:nvPr/>
          </p:nvSpPr>
          <p:spPr>
            <a:xfrm rot="10800000">
              <a:off x="3048001" y="3719514"/>
              <a:ext cx="116681" cy="121444"/>
            </a:xfrm>
            <a:prstGeom prst="rightArrow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2493172" y="3331363"/>
            <a:ext cx="676271" cy="121452"/>
            <a:chOff x="2493172" y="3331363"/>
            <a:chExt cx="676271" cy="121452"/>
          </a:xfrm>
        </p:grpSpPr>
        <p:sp>
          <p:nvSpPr>
            <p:cNvPr id="51" name="Right Arrow 50"/>
            <p:cNvSpPr/>
            <p:nvPr/>
          </p:nvSpPr>
          <p:spPr>
            <a:xfrm>
              <a:off x="3052762" y="3331363"/>
              <a:ext cx="116681" cy="121444"/>
            </a:xfrm>
            <a:prstGeom prst="rightArrow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ight Arrow 57"/>
            <p:cNvSpPr/>
            <p:nvPr/>
          </p:nvSpPr>
          <p:spPr>
            <a:xfrm rot="10800000">
              <a:off x="2493172" y="3331371"/>
              <a:ext cx="116681" cy="121444"/>
            </a:xfrm>
            <a:prstGeom prst="rightArrow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Group 61"/>
          <p:cNvGrpSpPr/>
          <p:nvPr/>
        </p:nvGrpSpPr>
        <p:grpSpPr>
          <a:xfrm rot="5400000">
            <a:off x="3436156" y="4086220"/>
            <a:ext cx="450052" cy="121452"/>
            <a:chOff x="3433763" y="4086220"/>
            <a:chExt cx="450052" cy="121452"/>
          </a:xfrm>
        </p:grpSpPr>
        <p:sp>
          <p:nvSpPr>
            <p:cNvPr id="63" name="Right Arrow 62"/>
            <p:cNvSpPr/>
            <p:nvPr/>
          </p:nvSpPr>
          <p:spPr>
            <a:xfrm>
              <a:off x="3767134" y="4086220"/>
              <a:ext cx="116681" cy="121444"/>
            </a:xfrm>
            <a:prstGeom prst="rightArrow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ight Arrow 63"/>
            <p:cNvSpPr/>
            <p:nvPr/>
          </p:nvSpPr>
          <p:spPr>
            <a:xfrm rot="10800000">
              <a:off x="3433763" y="4086228"/>
              <a:ext cx="116681" cy="121444"/>
            </a:xfrm>
            <a:prstGeom prst="rightArrow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Group 64"/>
          <p:cNvGrpSpPr/>
          <p:nvPr/>
        </p:nvGrpSpPr>
        <p:grpSpPr>
          <a:xfrm rot="5400000">
            <a:off x="3049190" y="3718319"/>
            <a:ext cx="523871" cy="121444"/>
            <a:chOff x="3048001" y="3719514"/>
            <a:chExt cx="523871" cy="121444"/>
          </a:xfrm>
        </p:grpSpPr>
        <p:sp>
          <p:nvSpPr>
            <p:cNvPr id="66" name="Right Arrow 65"/>
            <p:cNvSpPr/>
            <p:nvPr/>
          </p:nvSpPr>
          <p:spPr>
            <a:xfrm>
              <a:off x="3455191" y="3719514"/>
              <a:ext cx="116681" cy="121444"/>
            </a:xfrm>
            <a:prstGeom prst="rightArrow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ight Arrow 66"/>
            <p:cNvSpPr/>
            <p:nvPr/>
          </p:nvSpPr>
          <p:spPr>
            <a:xfrm rot="10800000">
              <a:off x="3048001" y="3719514"/>
              <a:ext cx="116681" cy="121444"/>
            </a:xfrm>
            <a:prstGeom prst="rightArrow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Group 67"/>
          <p:cNvGrpSpPr/>
          <p:nvPr/>
        </p:nvGrpSpPr>
        <p:grpSpPr>
          <a:xfrm rot="5400000">
            <a:off x="2489601" y="3330172"/>
            <a:ext cx="676271" cy="121452"/>
            <a:chOff x="2493172" y="3331363"/>
            <a:chExt cx="676271" cy="121452"/>
          </a:xfrm>
        </p:grpSpPr>
        <p:sp>
          <p:nvSpPr>
            <p:cNvPr id="69" name="Right Arrow 68"/>
            <p:cNvSpPr/>
            <p:nvPr/>
          </p:nvSpPr>
          <p:spPr>
            <a:xfrm>
              <a:off x="3052762" y="3331363"/>
              <a:ext cx="116681" cy="121444"/>
            </a:xfrm>
            <a:prstGeom prst="rightArrow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ight Arrow 69"/>
            <p:cNvSpPr/>
            <p:nvPr/>
          </p:nvSpPr>
          <p:spPr>
            <a:xfrm rot="10800000">
              <a:off x="2493172" y="3331371"/>
              <a:ext cx="116681" cy="121444"/>
            </a:xfrm>
            <a:prstGeom prst="rightArrow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2" name="Oval 71"/>
          <p:cNvSpPr/>
          <p:nvPr/>
        </p:nvSpPr>
        <p:spPr>
          <a:xfrm>
            <a:off x="2671762" y="3021809"/>
            <a:ext cx="316705" cy="300038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2671762" y="3457572"/>
            <a:ext cx="316705" cy="300038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2888457" y="3240885"/>
            <a:ext cx="316705" cy="300038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2455067" y="3238504"/>
            <a:ext cx="316705" cy="300038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Directions for Future Work</a:t>
            </a:r>
            <a:endParaRPr lang="en-US" dirty="0"/>
          </a:p>
        </p:txBody>
      </p:sp>
      <p:sp>
        <p:nvSpPr>
          <p:cNvPr id="50" name="Content Placeholder 2"/>
          <p:cNvSpPr txBox="1">
            <a:spLocks/>
          </p:cNvSpPr>
          <p:nvPr/>
        </p:nvSpPr>
        <p:spPr>
          <a:xfrm>
            <a:off x="838200" y="2133600"/>
            <a:ext cx="7772400" cy="2743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ct val="85000"/>
              <a:buFont typeface="Wingdings 2"/>
              <a:buChar char=""/>
              <a:tabLst/>
              <a:defRPr/>
            </a:pP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Parallelization and optimization</a:t>
            </a:r>
          </a:p>
          <a:p>
            <a:pPr marL="274320" marR="0" lvl="0" indent="-27432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ct val="85000"/>
              <a:buFont typeface="Wingdings 2"/>
              <a:buChar char=""/>
              <a:tabLst/>
              <a:defRPr/>
            </a:pP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Simulations with 1000-5000 cells</a:t>
            </a:r>
          </a:p>
          <a:p>
            <a:pPr marL="274320" marR="0" lvl="0" indent="-27432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ct val="85000"/>
              <a:buFont typeface="Wingdings 2"/>
              <a:buChar char=""/>
              <a:tabLst/>
              <a:defRPr/>
            </a:pPr>
            <a:r>
              <a:rPr lang="en-US" sz="2400" dirty="0" err="1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Mitosos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 and apoptosis</a:t>
            </a:r>
          </a:p>
          <a:p>
            <a:pPr marL="274320" marR="0" lvl="0" indent="-27432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ct val="85000"/>
              <a:buFont typeface="Wingdings 2"/>
              <a:buChar char=""/>
              <a:tabLst/>
              <a:defRPr/>
            </a:pP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Boundary/interior conditions (ventricle, radial </a:t>
            </a:r>
            <a:r>
              <a:rPr lang="en-US" sz="2400" dirty="0" err="1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glia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1828800"/>
            <a:ext cx="82296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Colorado State University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        Tom Chen, Michael de Miranda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en-US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CSU Biomedical Sciences Department and the </a:t>
            </a:r>
            <a:r>
              <a:rPr lang="en-US" sz="2400" dirty="0" err="1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Tobet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 Lab</a:t>
            </a:r>
          </a:p>
          <a:p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        Stuart </a:t>
            </a:r>
            <a:r>
              <a:rPr lang="en-US" sz="1600" dirty="0" err="1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Tobet</a:t>
            </a: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, Matt Stratton, </a:t>
            </a:r>
            <a:r>
              <a:rPr lang="en-US" sz="1600" dirty="0" err="1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Krystle</a:t>
            </a: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Frahm</a:t>
            </a: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, Brian Searcy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CSU Department of Mathematics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        </a:t>
            </a:r>
            <a:r>
              <a:rPr lang="en-US" sz="1600" dirty="0" err="1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Vakhtang</a:t>
            </a: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Putkaradze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University of Ljubljana &amp; </a:t>
            </a:r>
            <a:r>
              <a:rPr lang="en-US" sz="2400" dirty="0" err="1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Jožef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 Stefan Institute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        </a:t>
            </a:r>
            <a:r>
              <a:rPr lang="en-US" sz="1600" dirty="0" err="1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Primož</a:t>
            </a: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Ziherl</a:t>
            </a:r>
            <a:endParaRPr lang="en-US" sz="1600" dirty="0" smtClean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6019800"/>
            <a:ext cx="8686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The author would like to thank the National Science Foundation for support under Grant No. 0841259.</a:t>
            </a:r>
            <a:endParaRPr lang="en-US" sz="14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Cell Dynamics &amp; Communication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505200" y="1828800"/>
            <a:ext cx="21018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cap="all" spc="250" dirty="0" smtClean="0">
                <a:solidFill>
                  <a:schemeClr val="accent5">
                    <a:lumMod val="50000"/>
                  </a:schemeClr>
                </a:solidFill>
              </a:rPr>
              <a:t>Outline: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685800" y="2590800"/>
            <a:ext cx="7772400" cy="2743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ct val="85000"/>
              <a:buFont typeface="Wingdings 2"/>
              <a:buChar char=""/>
              <a:tabLst/>
              <a:defRPr/>
            </a:pP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Context – CSU research program</a:t>
            </a:r>
          </a:p>
          <a:p>
            <a:pPr marL="274320" marR="0" lvl="0" indent="-27432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ct val="85000"/>
              <a:buFont typeface="Wingdings 2"/>
              <a:buChar char=""/>
              <a:tabLst/>
              <a:defRPr/>
            </a:pP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Observing cell motion – phenomenology &amp; analysis</a:t>
            </a:r>
          </a:p>
          <a:p>
            <a:pPr marL="274320" marR="0" lvl="0" indent="-27432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ct val="85000"/>
              <a:buFont typeface="Wingdings 2"/>
              <a:buChar char=""/>
              <a:tabLst/>
              <a:defRPr/>
            </a:pP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Modeling cell behavior – top-down vs. bottom-up</a:t>
            </a:r>
          </a:p>
          <a:p>
            <a:pPr marL="274320" marR="0" lvl="0" indent="-27432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ct val="85000"/>
              <a:buFont typeface="Wingdings 2"/>
              <a:buChar char=""/>
              <a:tabLst/>
              <a:defRPr/>
            </a:pP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New approaches at mesoscopic scale</a:t>
            </a:r>
          </a:p>
          <a:p>
            <a:pPr marL="274320" marR="0" lvl="0" indent="-27432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ct val="85000"/>
              <a:buFont typeface="Wingdings 2"/>
              <a:buChar char=""/>
              <a:tabLst/>
              <a:defRPr/>
            </a:pP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Results &amp; discussion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CSU Cell Communication Research</a:t>
            </a:r>
            <a:endParaRPr lang="en-US" dirty="0"/>
          </a:p>
        </p:txBody>
      </p:sp>
      <p:pic>
        <p:nvPicPr>
          <p:cNvPr id="55" name="Picture 6" descr="C:\Users\Steve\Desktop\chi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3626" y="4724400"/>
            <a:ext cx="2334821" cy="503853"/>
          </a:xfrm>
          <a:prstGeom prst="rect">
            <a:avLst/>
          </a:prstGeom>
          <a:noFill/>
        </p:spPr>
      </p:pic>
      <p:pic>
        <p:nvPicPr>
          <p:cNvPr id="56" name="Picture 4" descr="C:\Users\Steve\Desktop\ObjectiveLensesandSt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49589" y="1524000"/>
            <a:ext cx="1952431" cy="1464323"/>
          </a:xfrm>
          <a:prstGeom prst="rect">
            <a:avLst/>
          </a:prstGeom>
          <a:noFill/>
        </p:spPr>
      </p:pic>
      <p:pic>
        <p:nvPicPr>
          <p:cNvPr id="57" name="Picture 2" descr="C:\Users\Steve\Desktop\i5sensor17c_disc_light_slan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421506">
            <a:off x="2939503" y="3743619"/>
            <a:ext cx="1543854" cy="503431"/>
          </a:xfrm>
          <a:prstGeom prst="rect">
            <a:avLst/>
          </a:prstGeom>
          <a:noFill/>
        </p:spPr>
      </p:pic>
      <p:pic>
        <p:nvPicPr>
          <p:cNvPr id="58" name="Picture 3" descr="C:\Users\Steve\Desktop\18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358241">
            <a:off x="2911441" y="2645131"/>
            <a:ext cx="1564204" cy="505900"/>
          </a:xfrm>
          <a:prstGeom prst="rect">
            <a:avLst/>
          </a:prstGeom>
          <a:noFill/>
        </p:spPr>
      </p:pic>
      <p:pic>
        <p:nvPicPr>
          <p:cNvPr id="59" name="Picture 5" descr="C:\Users\Steve\Desktop\Picture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57800" y="1586982"/>
            <a:ext cx="1466350" cy="881743"/>
          </a:xfrm>
          <a:prstGeom prst="rect">
            <a:avLst/>
          </a:prstGeom>
          <a:noFill/>
        </p:spPr>
      </p:pic>
      <p:sp>
        <p:nvSpPr>
          <p:cNvPr id="60" name="TextBox 59"/>
          <p:cNvSpPr txBox="1"/>
          <p:nvPr/>
        </p:nvSpPr>
        <p:spPr>
          <a:xfrm>
            <a:off x="685800" y="2691826"/>
            <a:ext cx="1385596" cy="523220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2">
                <a:lumMod val="75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Tissue Slice Preparation</a:t>
            </a:r>
          </a:p>
        </p:txBody>
      </p:sp>
      <p:sp>
        <p:nvSpPr>
          <p:cNvPr id="61" name="Right Arrow 60"/>
          <p:cNvSpPr/>
          <p:nvPr/>
        </p:nvSpPr>
        <p:spPr>
          <a:xfrm>
            <a:off x="2171700" y="3925855"/>
            <a:ext cx="629816" cy="188945"/>
          </a:xfrm>
          <a:prstGeom prst="rightArrow">
            <a:avLst>
              <a:gd name="adj1" fmla="val 44445"/>
              <a:gd name="adj2" fmla="val 38629"/>
            </a:avLst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ight Arrow 61"/>
          <p:cNvSpPr/>
          <p:nvPr/>
        </p:nvSpPr>
        <p:spPr>
          <a:xfrm>
            <a:off x="4502020" y="1838908"/>
            <a:ext cx="629816" cy="188945"/>
          </a:xfrm>
          <a:prstGeom prst="rightArrow">
            <a:avLst>
              <a:gd name="adj1" fmla="val 44445"/>
              <a:gd name="adj2" fmla="val 38629"/>
            </a:avLst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ight Arrow 62"/>
          <p:cNvSpPr/>
          <p:nvPr/>
        </p:nvSpPr>
        <p:spPr>
          <a:xfrm>
            <a:off x="2171700" y="2934422"/>
            <a:ext cx="629816" cy="188945"/>
          </a:xfrm>
          <a:prstGeom prst="rightArrow">
            <a:avLst>
              <a:gd name="adj1" fmla="val 44445"/>
              <a:gd name="adj2" fmla="val 38629"/>
            </a:avLst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457200" y="3588603"/>
            <a:ext cx="1614196" cy="78483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2">
                <a:lumMod val="75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Electrochemical</a:t>
            </a:r>
          </a:p>
          <a:p>
            <a:pPr algn="ctr"/>
            <a:r>
              <a:rPr lang="en-US" sz="15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Biosensor</a:t>
            </a:r>
          </a:p>
          <a:p>
            <a:pPr algn="ctr"/>
            <a:r>
              <a:rPr lang="en-US" sz="15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Development</a:t>
            </a:r>
          </a:p>
        </p:txBody>
      </p:sp>
      <p:sp>
        <p:nvSpPr>
          <p:cNvPr id="65" name="Right Arrow 64"/>
          <p:cNvSpPr/>
          <p:nvPr/>
        </p:nvSpPr>
        <p:spPr>
          <a:xfrm>
            <a:off x="2171700" y="4876766"/>
            <a:ext cx="377890" cy="188945"/>
          </a:xfrm>
          <a:prstGeom prst="rightArrow">
            <a:avLst>
              <a:gd name="adj1" fmla="val 44445"/>
              <a:gd name="adj2" fmla="val 38629"/>
            </a:avLst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685800" y="4739952"/>
            <a:ext cx="1385596" cy="553998"/>
          </a:xfrm>
          <a:prstGeom prst="rect">
            <a:avLst/>
          </a:prstGeom>
          <a:solidFill>
            <a:schemeClr val="accent5"/>
          </a:solidFill>
          <a:ln w="28575">
            <a:solidFill>
              <a:schemeClr val="tx2">
                <a:lumMod val="75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Microchip</a:t>
            </a:r>
          </a:p>
          <a:p>
            <a:pPr algn="ctr"/>
            <a:r>
              <a:rPr lang="en-US" sz="15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Development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04800" y="1663182"/>
            <a:ext cx="1763486" cy="553998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2">
                <a:lumMod val="75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Fluorescence</a:t>
            </a:r>
          </a:p>
          <a:p>
            <a:pPr algn="ctr"/>
            <a:r>
              <a:rPr lang="en-US" sz="15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Video Microscopy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5131836" y="2362200"/>
            <a:ext cx="1763486" cy="323165"/>
          </a:xfrm>
          <a:prstGeom prst="rect">
            <a:avLst/>
          </a:prstGeom>
          <a:noFill/>
          <a:ln w="28575"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solidFill>
                  <a:schemeClr val="bg2">
                    <a:lumMod val="25000"/>
                  </a:schemeClr>
                </a:solidFill>
                <a:effectLst/>
                <a:latin typeface="+mj-lt"/>
              </a:rPr>
              <a:t>Optical Image</a:t>
            </a:r>
          </a:p>
        </p:txBody>
      </p:sp>
      <p:sp>
        <p:nvSpPr>
          <p:cNvPr id="69" name="Right Arrow 68"/>
          <p:cNvSpPr/>
          <p:nvPr/>
        </p:nvSpPr>
        <p:spPr>
          <a:xfrm>
            <a:off x="4753946" y="4916769"/>
            <a:ext cx="377890" cy="188945"/>
          </a:xfrm>
          <a:prstGeom prst="rightArrow">
            <a:avLst>
              <a:gd name="adj1" fmla="val 44445"/>
              <a:gd name="adj2" fmla="val 38629"/>
            </a:avLst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0" name="Picture 7" descr="C:\Users\Steve\Desktop\Chemica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95122" y="4648201"/>
            <a:ext cx="1447800" cy="870590"/>
          </a:xfrm>
          <a:prstGeom prst="rect">
            <a:avLst/>
          </a:prstGeom>
          <a:noFill/>
        </p:spPr>
      </p:pic>
      <p:pic>
        <p:nvPicPr>
          <p:cNvPr id="71" name="Picture 8" descr="C:\Users\Steve\Desktop\Composit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15200" y="3276600"/>
            <a:ext cx="1520659" cy="914400"/>
          </a:xfrm>
          <a:prstGeom prst="rect">
            <a:avLst/>
          </a:prstGeom>
          <a:noFill/>
        </p:spPr>
      </p:pic>
      <p:sp>
        <p:nvSpPr>
          <p:cNvPr id="72" name="TextBox 71"/>
          <p:cNvSpPr txBox="1"/>
          <p:nvPr/>
        </p:nvSpPr>
        <p:spPr>
          <a:xfrm>
            <a:off x="7162800" y="4114800"/>
            <a:ext cx="1878564" cy="307777"/>
          </a:xfrm>
          <a:prstGeom prst="rect">
            <a:avLst/>
          </a:prstGeom>
          <a:noFill/>
          <a:ln w="28575"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2">
                    <a:lumMod val="25000"/>
                  </a:schemeClr>
                </a:solidFill>
                <a:effectLst/>
                <a:latin typeface="Minion Pro Med" pitchFamily="18" charset="0"/>
              </a:rPr>
              <a:t>Composite Image</a:t>
            </a:r>
          </a:p>
        </p:txBody>
      </p:sp>
      <p:sp>
        <p:nvSpPr>
          <p:cNvPr id="73" name="Right Arrow 72"/>
          <p:cNvSpPr/>
          <p:nvPr/>
        </p:nvSpPr>
        <p:spPr>
          <a:xfrm>
            <a:off x="2171700" y="1828800"/>
            <a:ext cx="377890" cy="188945"/>
          </a:xfrm>
          <a:prstGeom prst="rightArrow">
            <a:avLst>
              <a:gd name="adj1" fmla="val 44445"/>
              <a:gd name="adj2" fmla="val 38629"/>
            </a:avLst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ight Arrow 73"/>
          <p:cNvSpPr/>
          <p:nvPr/>
        </p:nvSpPr>
        <p:spPr>
          <a:xfrm>
            <a:off x="6781800" y="1828800"/>
            <a:ext cx="377890" cy="188945"/>
          </a:xfrm>
          <a:prstGeom prst="rightArrow">
            <a:avLst>
              <a:gd name="adj1" fmla="val 44445"/>
              <a:gd name="adj2" fmla="val 38629"/>
            </a:avLst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/>
          <p:cNvSpPr txBox="1"/>
          <p:nvPr/>
        </p:nvSpPr>
        <p:spPr>
          <a:xfrm>
            <a:off x="7315200" y="1752600"/>
            <a:ext cx="1385596" cy="323165"/>
          </a:xfrm>
          <a:prstGeom prst="rect">
            <a:avLst/>
          </a:prstGeom>
          <a:solidFill>
            <a:schemeClr val="accent6"/>
          </a:solidFill>
          <a:ln w="28575">
            <a:solidFill>
              <a:schemeClr val="tx2">
                <a:lumMod val="75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Analysis</a:t>
            </a:r>
          </a:p>
        </p:txBody>
      </p:sp>
      <p:sp>
        <p:nvSpPr>
          <p:cNvPr id="76" name="Right Arrow 75"/>
          <p:cNvSpPr/>
          <p:nvPr/>
        </p:nvSpPr>
        <p:spPr>
          <a:xfrm>
            <a:off x="6781800" y="4939782"/>
            <a:ext cx="377890" cy="188945"/>
          </a:xfrm>
          <a:prstGeom prst="rightArrow">
            <a:avLst>
              <a:gd name="adj1" fmla="val 44445"/>
              <a:gd name="adj2" fmla="val 38629"/>
            </a:avLst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/>
          <p:cNvSpPr txBox="1"/>
          <p:nvPr/>
        </p:nvSpPr>
        <p:spPr>
          <a:xfrm>
            <a:off x="7315200" y="4876800"/>
            <a:ext cx="1385596" cy="323165"/>
          </a:xfrm>
          <a:prstGeom prst="rect">
            <a:avLst/>
          </a:prstGeom>
          <a:solidFill>
            <a:schemeClr val="accent6"/>
          </a:solidFill>
          <a:ln w="28575">
            <a:solidFill>
              <a:schemeClr val="tx2">
                <a:lumMod val="75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Analysis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5334000" y="3276600"/>
            <a:ext cx="1385596" cy="784830"/>
          </a:xfrm>
          <a:prstGeom prst="rect">
            <a:avLst/>
          </a:prstGeom>
          <a:solidFill>
            <a:schemeClr val="accent3"/>
          </a:solidFill>
          <a:ln w="28575">
            <a:solidFill>
              <a:schemeClr val="tx2">
                <a:lumMod val="75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Data Acquisition &amp; Processing</a:t>
            </a:r>
          </a:p>
        </p:txBody>
      </p:sp>
      <p:sp>
        <p:nvSpPr>
          <p:cNvPr id="79" name="Right Arrow 78"/>
          <p:cNvSpPr/>
          <p:nvPr/>
        </p:nvSpPr>
        <p:spPr>
          <a:xfrm rot="16200000">
            <a:off x="5849128" y="4285473"/>
            <a:ext cx="377890" cy="188945"/>
          </a:xfrm>
          <a:prstGeom prst="rightArrow">
            <a:avLst>
              <a:gd name="adj1" fmla="val 44445"/>
              <a:gd name="adj2" fmla="val 38629"/>
            </a:avLst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ight Arrow 79"/>
          <p:cNvSpPr/>
          <p:nvPr/>
        </p:nvSpPr>
        <p:spPr>
          <a:xfrm rot="5400000">
            <a:off x="5849127" y="2837673"/>
            <a:ext cx="377890" cy="188945"/>
          </a:xfrm>
          <a:prstGeom prst="rightArrow">
            <a:avLst>
              <a:gd name="adj1" fmla="val 44445"/>
              <a:gd name="adj2" fmla="val 38629"/>
            </a:avLst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ight Arrow 80"/>
          <p:cNvSpPr/>
          <p:nvPr/>
        </p:nvSpPr>
        <p:spPr>
          <a:xfrm>
            <a:off x="6934200" y="3581400"/>
            <a:ext cx="377890" cy="188945"/>
          </a:xfrm>
          <a:prstGeom prst="rightArrow">
            <a:avLst>
              <a:gd name="adj1" fmla="val 44445"/>
              <a:gd name="adj2" fmla="val 38629"/>
            </a:avLst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81"/>
          <p:cNvSpPr txBox="1"/>
          <p:nvPr/>
        </p:nvSpPr>
        <p:spPr>
          <a:xfrm>
            <a:off x="2590800" y="5239435"/>
            <a:ext cx="1763486" cy="323165"/>
          </a:xfrm>
          <a:prstGeom prst="rect">
            <a:avLst/>
          </a:prstGeom>
          <a:noFill/>
          <a:ln w="28575"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solidFill>
                  <a:schemeClr val="bg2">
                    <a:lumMod val="25000"/>
                  </a:schemeClr>
                </a:solidFill>
                <a:effectLst/>
                <a:latin typeface="+mj-lt"/>
              </a:rPr>
              <a:t>Microchip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2819400" y="4188023"/>
            <a:ext cx="1905000" cy="323165"/>
          </a:xfrm>
          <a:prstGeom prst="rect">
            <a:avLst/>
          </a:prstGeom>
          <a:noFill/>
          <a:ln w="28575"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Biosensor Array</a:t>
            </a:r>
            <a:endParaRPr lang="en-US" sz="1500" b="1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819400" y="3135869"/>
            <a:ext cx="1763486" cy="323165"/>
          </a:xfrm>
          <a:prstGeom prst="rect">
            <a:avLst/>
          </a:prstGeom>
          <a:noFill/>
          <a:ln w="28575"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solidFill>
                  <a:schemeClr val="bg2">
                    <a:lumMod val="25000"/>
                  </a:schemeClr>
                </a:solidFill>
                <a:effectLst/>
                <a:latin typeface="+mj-lt"/>
              </a:rPr>
              <a:t>Tissue Sample</a:t>
            </a:r>
          </a:p>
        </p:txBody>
      </p:sp>
      <p:sp>
        <p:nvSpPr>
          <p:cNvPr id="85" name="Right Arrow 84"/>
          <p:cNvSpPr/>
          <p:nvPr/>
        </p:nvSpPr>
        <p:spPr>
          <a:xfrm rot="16200000">
            <a:off x="7562073" y="2572527"/>
            <a:ext cx="914400" cy="188945"/>
          </a:xfrm>
          <a:prstGeom prst="rightArrow">
            <a:avLst>
              <a:gd name="adj1" fmla="val 44445"/>
              <a:gd name="adj2" fmla="val 38629"/>
            </a:avLst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/>
          <p:cNvSpPr txBox="1"/>
          <p:nvPr/>
        </p:nvSpPr>
        <p:spPr>
          <a:xfrm>
            <a:off x="381000" y="5757446"/>
            <a:ext cx="228600" cy="215444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2">
                <a:lumMod val="75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endParaRPr lang="en-US" sz="800" dirty="0"/>
          </a:p>
        </p:txBody>
      </p:sp>
      <p:sp>
        <p:nvSpPr>
          <p:cNvPr id="88" name="Rectangle 87"/>
          <p:cNvSpPr/>
          <p:nvPr/>
        </p:nvSpPr>
        <p:spPr>
          <a:xfrm>
            <a:off x="609600" y="5669578"/>
            <a:ext cx="18548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Biomedical Sciences</a:t>
            </a:r>
            <a:endParaRPr lang="en-US" sz="1600" dirty="0"/>
          </a:p>
        </p:txBody>
      </p:sp>
      <p:sp>
        <p:nvSpPr>
          <p:cNvPr id="89" name="TextBox 88"/>
          <p:cNvSpPr txBox="1"/>
          <p:nvPr/>
        </p:nvSpPr>
        <p:spPr>
          <a:xfrm>
            <a:off x="3200400" y="5757446"/>
            <a:ext cx="228600" cy="21544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2">
                <a:lumMod val="75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endParaRPr lang="en-US" sz="800" dirty="0"/>
          </a:p>
        </p:txBody>
      </p:sp>
      <p:sp>
        <p:nvSpPr>
          <p:cNvPr id="90" name="Rectangle 89"/>
          <p:cNvSpPr/>
          <p:nvPr/>
        </p:nvSpPr>
        <p:spPr>
          <a:xfrm>
            <a:off x="3429000" y="5681246"/>
            <a:ext cx="10265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Chemistry</a:t>
            </a:r>
            <a:endParaRPr lang="en-US" sz="1600" dirty="0"/>
          </a:p>
        </p:txBody>
      </p:sp>
      <p:sp>
        <p:nvSpPr>
          <p:cNvPr id="91" name="TextBox 90"/>
          <p:cNvSpPr txBox="1"/>
          <p:nvPr/>
        </p:nvSpPr>
        <p:spPr>
          <a:xfrm>
            <a:off x="5257800" y="6101122"/>
            <a:ext cx="228600" cy="215444"/>
          </a:xfrm>
          <a:prstGeom prst="rect">
            <a:avLst/>
          </a:prstGeom>
          <a:solidFill>
            <a:schemeClr val="accent5"/>
          </a:solidFill>
          <a:ln w="28575">
            <a:solidFill>
              <a:schemeClr val="tx2">
                <a:lumMod val="75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endParaRPr lang="en-US" sz="800" dirty="0"/>
          </a:p>
        </p:txBody>
      </p:sp>
      <p:sp>
        <p:nvSpPr>
          <p:cNvPr id="92" name="Rectangle 91"/>
          <p:cNvSpPr/>
          <p:nvPr/>
        </p:nvSpPr>
        <p:spPr>
          <a:xfrm>
            <a:off x="5486400" y="6024922"/>
            <a:ext cx="3352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Electrical &amp; Computer Engineering</a:t>
            </a:r>
            <a:endParaRPr lang="en-US" sz="1600" dirty="0"/>
          </a:p>
        </p:txBody>
      </p:sp>
      <p:sp>
        <p:nvSpPr>
          <p:cNvPr id="93" name="TextBox 92"/>
          <p:cNvSpPr txBox="1"/>
          <p:nvPr/>
        </p:nvSpPr>
        <p:spPr>
          <a:xfrm>
            <a:off x="381000" y="6107668"/>
            <a:ext cx="228600" cy="215444"/>
          </a:xfrm>
          <a:prstGeom prst="rect">
            <a:avLst/>
          </a:prstGeom>
          <a:solidFill>
            <a:schemeClr val="accent3"/>
          </a:solidFill>
          <a:ln w="28575">
            <a:solidFill>
              <a:schemeClr val="tx2">
                <a:lumMod val="75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endParaRPr lang="en-US" sz="800" dirty="0"/>
          </a:p>
        </p:txBody>
      </p:sp>
      <p:sp>
        <p:nvSpPr>
          <p:cNvPr id="94" name="Rectangle 93"/>
          <p:cNvSpPr/>
          <p:nvPr/>
        </p:nvSpPr>
        <p:spPr>
          <a:xfrm>
            <a:off x="609600" y="6031468"/>
            <a:ext cx="169572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Computer Science</a:t>
            </a:r>
            <a:endParaRPr lang="en-US" sz="1600" dirty="0"/>
          </a:p>
        </p:txBody>
      </p:sp>
      <p:sp>
        <p:nvSpPr>
          <p:cNvPr id="95" name="TextBox 94"/>
          <p:cNvSpPr txBox="1"/>
          <p:nvPr/>
        </p:nvSpPr>
        <p:spPr>
          <a:xfrm>
            <a:off x="3200400" y="6107668"/>
            <a:ext cx="228600" cy="215444"/>
          </a:xfrm>
          <a:prstGeom prst="rect">
            <a:avLst/>
          </a:prstGeom>
          <a:solidFill>
            <a:schemeClr val="accent6"/>
          </a:solidFill>
          <a:ln w="28575">
            <a:solidFill>
              <a:schemeClr val="tx2">
                <a:lumMod val="75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endParaRPr lang="en-US" sz="800" dirty="0"/>
          </a:p>
        </p:txBody>
      </p:sp>
      <p:sp>
        <p:nvSpPr>
          <p:cNvPr id="96" name="Rectangle 95"/>
          <p:cNvSpPr/>
          <p:nvPr/>
        </p:nvSpPr>
        <p:spPr>
          <a:xfrm>
            <a:off x="3429000" y="6031468"/>
            <a:ext cx="127567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Mathematics</a:t>
            </a:r>
            <a:endParaRPr lang="en-US" sz="1600" dirty="0"/>
          </a:p>
        </p:txBody>
      </p:sp>
      <p:sp>
        <p:nvSpPr>
          <p:cNvPr id="44" name="TextBox 43"/>
          <p:cNvSpPr txBox="1"/>
          <p:nvPr/>
        </p:nvSpPr>
        <p:spPr>
          <a:xfrm>
            <a:off x="5170714" y="5483423"/>
            <a:ext cx="1763486" cy="323165"/>
          </a:xfrm>
          <a:prstGeom prst="rect">
            <a:avLst/>
          </a:prstGeom>
          <a:noFill/>
          <a:ln w="28575"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solidFill>
                  <a:schemeClr val="bg2">
                    <a:lumMod val="25000"/>
                  </a:schemeClr>
                </a:solidFill>
                <a:effectLst/>
                <a:latin typeface="+mj-lt"/>
              </a:rPr>
              <a:t>Chemical Image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Cell Motion Analysis from Optical Images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1524000"/>
            <a:ext cx="3657600" cy="533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ct val="85000"/>
              <a:tabLst/>
              <a:defRPr/>
            </a:pPr>
            <a:r>
              <a:rPr kumimoji="0" lang="en-US" sz="2400" i="0" u="none" strike="noStrike" kern="1200" cap="none" spc="0" normalizeH="0" baseline="0" noProof="0" dirty="0" smtClean="0"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Automated analysis tool:</a:t>
            </a:r>
            <a:endParaRPr lang="en-US" sz="1400" dirty="0" smtClean="0">
              <a:solidFill>
                <a:schemeClr val="bg2">
                  <a:lumMod val="25000"/>
                </a:schemeClr>
              </a:solidFill>
              <a:effectLst/>
              <a:latin typeface="+mj-lt"/>
            </a:endParaRPr>
          </a:p>
        </p:txBody>
      </p:sp>
      <p:pic>
        <p:nvPicPr>
          <p:cNvPr id="6" name="Picture 2" descr="C:\Users\Steve\AppData\Local\Microsoft\Windows\Temporary Internet Files\Content.IE5\UHMF18AP\MC900432599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3159" y="2234625"/>
            <a:ext cx="838200" cy="8382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50942" y="3149025"/>
            <a:ext cx="113524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smtClean="0"/>
              <a:t>Raw Image</a:t>
            </a:r>
          </a:p>
        </p:txBody>
      </p:sp>
      <p:pic>
        <p:nvPicPr>
          <p:cNvPr id="8" name="Picture 2" descr="C:\Users\Steve\AppData\Local\Microsoft\Windows\Temporary Internet Files\Content.IE5\UHMF18AP\MC900432599[1]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880368" y="2158425"/>
            <a:ext cx="838200" cy="838200"/>
          </a:xfrm>
          <a:prstGeom prst="rect">
            <a:avLst/>
          </a:prstGeom>
          <a:noFill/>
        </p:spPr>
      </p:pic>
      <p:pic>
        <p:nvPicPr>
          <p:cNvPr id="9" name="Picture 2" descr="C:\Users\Steve\AppData\Local\Microsoft\Windows\Temporary Internet Files\Content.IE5\UHMF18AP\MC900432599[1]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804168" y="2234625"/>
            <a:ext cx="838200" cy="838200"/>
          </a:xfrm>
          <a:prstGeom prst="rect">
            <a:avLst/>
          </a:prstGeom>
          <a:noFill/>
        </p:spPr>
      </p:pic>
      <p:pic>
        <p:nvPicPr>
          <p:cNvPr id="10" name="Picture 2" descr="C:\Users\Steve\AppData\Local\Microsoft\Windows\Temporary Internet Files\Content.IE5\UHMF18AP\MC900432599[1]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727968" y="2310825"/>
            <a:ext cx="838200" cy="838200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 rot="5400000">
            <a:off x="2054076" y="2899117"/>
            <a:ext cx="4235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}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6" name="Picture 2" descr="C:\Users\Steve\AppData\Local\Microsoft\Windows\Temporary Internet Files\Content.IE5\UHMF18AP\MC900432599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4168" y="3606225"/>
            <a:ext cx="838200" cy="838200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1846802" y="4419600"/>
            <a:ext cx="83548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smtClean="0"/>
              <a:t>Merged</a:t>
            </a:r>
          </a:p>
        </p:txBody>
      </p:sp>
      <p:sp>
        <p:nvSpPr>
          <p:cNvPr id="23" name="Right Arrow 22"/>
          <p:cNvSpPr/>
          <p:nvPr/>
        </p:nvSpPr>
        <p:spPr>
          <a:xfrm>
            <a:off x="1351359" y="2590800"/>
            <a:ext cx="377890" cy="188945"/>
          </a:xfrm>
          <a:prstGeom prst="rightArrow">
            <a:avLst>
              <a:gd name="adj1" fmla="val 44445"/>
              <a:gd name="adj2" fmla="val 38629"/>
            </a:avLst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3" descr="C:\Users\Steve\Documents\624s-3c\624s-3cdpnfullvideo_raw\raw_1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4800600"/>
            <a:ext cx="1010841" cy="7611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5" name="Picture 2" descr="C:\Users\Steve\AppData\Local\Microsoft\Windows\Temporary Internet Files\Content.IE5\UHMF18AP\MC900432599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3657600"/>
            <a:ext cx="838200" cy="838200"/>
          </a:xfrm>
          <a:prstGeom prst="rect">
            <a:avLst/>
          </a:prstGeom>
          <a:noFill/>
        </p:spPr>
      </p:pic>
      <p:sp>
        <p:nvSpPr>
          <p:cNvPr id="28" name="Right Arrow 27"/>
          <p:cNvSpPr/>
          <p:nvPr/>
        </p:nvSpPr>
        <p:spPr>
          <a:xfrm>
            <a:off x="2667000" y="3962400"/>
            <a:ext cx="377890" cy="188945"/>
          </a:xfrm>
          <a:prstGeom prst="rightArrow">
            <a:avLst>
              <a:gd name="adj1" fmla="val 44445"/>
              <a:gd name="adj2" fmla="val 38629"/>
            </a:avLst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927660" y="4419600"/>
            <a:ext cx="102303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smtClean="0"/>
              <a:t>Equalized</a:t>
            </a:r>
          </a:p>
        </p:txBody>
      </p:sp>
      <p:pic>
        <p:nvPicPr>
          <p:cNvPr id="30" name="Picture 2" descr="C:\Users\Steve\Documents\624s-3c\624s-3cdpnfullvideo_equalized\equalized_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4800600"/>
            <a:ext cx="1012031" cy="7619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34" name="Group 33"/>
          <p:cNvGrpSpPr/>
          <p:nvPr/>
        </p:nvGrpSpPr>
        <p:grpSpPr>
          <a:xfrm>
            <a:off x="304800" y="4800600"/>
            <a:ext cx="1198959" cy="940397"/>
            <a:chOff x="381000" y="4953000"/>
            <a:chExt cx="1198959" cy="940397"/>
          </a:xfrm>
        </p:grpSpPr>
        <p:pic>
          <p:nvPicPr>
            <p:cNvPr id="31" name="Picture 3" descr="C:\Users\Steve\Documents\624s-3c\624s-3cdpnfullvideo_raw\raw_1.t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3400" y="4953000"/>
              <a:ext cx="1046559" cy="78799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32" name="Picture 3" descr="C:\Users\Steve\Documents\624s-3c\624s-3cdpnfullvideo_raw\raw_1.t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7200" y="5029200"/>
              <a:ext cx="1046559" cy="78799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33" name="Picture 3" descr="C:\Users\Steve\Documents\624s-3c\624s-3cdpnfullvideo_raw\raw_1.t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1000" y="5105400"/>
              <a:ext cx="1046559" cy="78799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grpSp>
        <p:nvGrpSpPr>
          <p:cNvPr id="47" name="Group 46"/>
          <p:cNvGrpSpPr/>
          <p:nvPr/>
        </p:nvGrpSpPr>
        <p:grpSpPr>
          <a:xfrm>
            <a:off x="2971800" y="5715000"/>
            <a:ext cx="990600" cy="381000"/>
            <a:chOff x="2362200" y="5715000"/>
            <a:chExt cx="990600" cy="381000"/>
          </a:xfrm>
        </p:grpSpPr>
        <p:pic>
          <p:nvPicPr>
            <p:cNvPr id="35" name="Picture 4" descr="C:\Users\Steve\Desktop\Dec_Still_2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362200" y="5715000"/>
              <a:ext cx="381000" cy="381000"/>
            </a:xfrm>
            <a:prstGeom prst="rect">
              <a:avLst/>
            </a:prstGeom>
            <a:ln>
              <a:solidFill>
                <a:schemeClr val="tx1"/>
              </a:solidFill>
            </a:ln>
            <a:effectLst/>
          </p:spPr>
        </p:pic>
        <p:pic>
          <p:nvPicPr>
            <p:cNvPr id="36" name="Picture 5" descr="C:\Users\Steve\Desktop\Dec_Still_3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971800" y="5715000"/>
              <a:ext cx="381000" cy="381000"/>
            </a:xfrm>
            <a:prstGeom prst="rect">
              <a:avLst/>
            </a:prstGeom>
            <a:ln>
              <a:solidFill>
                <a:schemeClr val="tx1"/>
              </a:solidFill>
            </a:ln>
            <a:effectLst/>
          </p:spPr>
        </p:pic>
        <p:sp>
          <p:nvSpPr>
            <p:cNvPr id="39" name="Right Arrow 38"/>
            <p:cNvSpPr/>
            <p:nvPr/>
          </p:nvSpPr>
          <p:spPr>
            <a:xfrm>
              <a:off x="2819400" y="5867400"/>
              <a:ext cx="76200" cy="76200"/>
            </a:xfrm>
            <a:prstGeom prst="rightArrow">
              <a:avLst>
                <a:gd name="adj1" fmla="val 44445"/>
                <a:gd name="adj2" fmla="val 38629"/>
              </a:avLst>
            </a:prstGeom>
            <a:ln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0" name="Picture 2" descr="C:\Users\Steve\AppData\Local\Microsoft\Windows\Temporary Internet Files\Content.IE5\UHMF18AP\MC900432599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46843" y="3657600"/>
            <a:ext cx="838200" cy="838200"/>
          </a:xfrm>
          <a:prstGeom prst="rect">
            <a:avLst/>
          </a:prstGeom>
          <a:noFill/>
        </p:spPr>
      </p:pic>
      <p:pic>
        <p:nvPicPr>
          <p:cNvPr id="41" name="Picture 3" descr="C:\Users\Steve\AppData\Local\Microsoft\Windows\Temporary Internet Files\Content.IE5\STJM8LJN\MC900431621[1].png">
            <a:hlinkClick r:id="rId7" action="ppaction://hlinkfile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16204" y="2514600"/>
            <a:ext cx="685800" cy="685800"/>
          </a:xfrm>
          <a:prstGeom prst="rect">
            <a:avLst/>
          </a:prstGeom>
          <a:noFill/>
        </p:spPr>
      </p:pic>
      <p:sp>
        <p:nvSpPr>
          <p:cNvPr id="42" name="Rectangle 41"/>
          <p:cNvSpPr/>
          <p:nvPr/>
        </p:nvSpPr>
        <p:spPr>
          <a:xfrm rot="16200000">
            <a:off x="4404782" y="2950491"/>
            <a:ext cx="4235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}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3" name="Right Arrow 42"/>
          <p:cNvSpPr/>
          <p:nvPr/>
        </p:nvSpPr>
        <p:spPr>
          <a:xfrm>
            <a:off x="3865843" y="3962400"/>
            <a:ext cx="377890" cy="188945"/>
          </a:xfrm>
          <a:prstGeom prst="rightArrow">
            <a:avLst>
              <a:gd name="adj1" fmla="val 44445"/>
              <a:gd name="adj2" fmla="val 38629"/>
            </a:avLst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4112078" y="4419600"/>
            <a:ext cx="105189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smtClean="0"/>
              <a:t>Smoothed</a:t>
            </a:r>
          </a:p>
        </p:txBody>
      </p:sp>
      <p:pic>
        <p:nvPicPr>
          <p:cNvPr id="45" name="Picture 2" descr="C:\Users\Steve\Documents\624s-3c\624s-3cdpnfullvideo_smoothed\smoothed_1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91000" y="4800600"/>
            <a:ext cx="990600" cy="7458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6" name="Picture 3" descr="C:\Users\Steve\Desktop\Dec_Still_4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191000" y="5715000"/>
            <a:ext cx="990600" cy="457200"/>
          </a:xfrm>
          <a:prstGeom prst="rect">
            <a:avLst/>
          </a:prstGeom>
          <a:noFill/>
        </p:spPr>
      </p:pic>
      <p:sp>
        <p:nvSpPr>
          <p:cNvPr id="48" name="Right Arrow 47"/>
          <p:cNvSpPr/>
          <p:nvPr/>
        </p:nvSpPr>
        <p:spPr>
          <a:xfrm>
            <a:off x="4648200" y="5867400"/>
            <a:ext cx="76200" cy="76200"/>
          </a:xfrm>
          <a:prstGeom prst="rightArrow">
            <a:avLst>
              <a:gd name="adj1" fmla="val 44445"/>
              <a:gd name="adj2" fmla="val 38629"/>
            </a:avLst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" name="Picture 2" descr="C:\Users\Steve\AppData\Local\Microsoft\Windows\Temporary Internet Files\Content.IE5\UHMF18AP\MC900432599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54019" y="3657600"/>
            <a:ext cx="838200" cy="838200"/>
          </a:xfrm>
          <a:prstGeom prst="rect">
            <a:avLst/>
          </a:prstGeom>
          <a:noFill/>
        </p:spPr>
      </p:pic>
      <p:pic>
        <p:nvPicPr>
          <p:cNvPr id="50" name="Picture 3" descr="C:\Users\Steve\AppData\Local\Microsoft\Windows\Temporary Internet Files\Content.IE5\STJM8LJN\MC900431621[1].png">
            <a:hlinkClick r:id="rId11" action="ppaction://hlinkfile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23380" y="2514600"/>
            <a:ext cx="685800" cy="685800"/>
          </a:xfrm>
          <a:prstGeom prst="rect">
            <a:avLst/>
          </a:prstGeom>
          <a:noFill/>
        </p:spPr>
      </p:pic>
      <p:sp>
        <p:nvSpPr>
          <p:cNvPr id="51" name="Rectangle 50"/>
          <p:cNvSpPr/>
          <p:nvPr/>
        </p:nvSpPr>
        <p:spPr>
          <a:xfrm rot="16200000">
            <a:off x="5611958" y="2950491"/>
            <a:ext cx="4235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}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2" name="Right Arrow 51"/>
          <p:cNvSpPr/>
          <p:nvPr/>
        </p:nvSpPr>
        <p:spPr>
          <a:xfrm>
            <a:off x="5073019" y="3962400"/>
            <a:ext cx="377890" cy="188945"/>
          </a:xfrm>
          <a:prstGeom prst="rightArrow">
            <a:avLst>
              <a:gd name="adj1" fmla="val 44445"/>
              <a:gd name="adj2" fmla="val 38629"/>
            </a:avLst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5366060" y="4419600"/>
            <a:ext cx="1016624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smtClean="0"/>
              <a:t>Stabilized</a:t>
            </a:r>
          </a:p>
        </p:txBody>
      </p:sp>
      <p:pic>
        <p:nvPicPr>
          <p:cNvPr id="59" name="Picture 2" descr="C:\Users\Steve\Documents\624s-3c\624s-3cdpnfullvideo_stabilized\stabilized_1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410200" y="4800600"/>
            <a:ext cx="1008529" cy="76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" name="Picture 2" descr="C:\Users\Steve\AppData\Local\Microsoft\Windows\Temporary Internet Files\Content.IE5\UHMF18AP\MC900432599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3657600"/>
            <a:ext cx="838200" cy="838200"/>
          </a:xfrm>
          <a:prstGeom prst="rect">
            <a:avLst/>
          </a:prstGeom>
          <a:noFill/>
        </p:spPr>
      </p:pic>
      <p:pic>
        <p:nvPicPr>
          <p:cNvPr id="62" name="Picture 3" descr="C:\Users\Steve\AppData\Local\Microsoft\Windows\Temporary Internet Files\Content.IE5\STJM8LJN\MC900431621[1].png">
            <a:hlinkClick r:id="rId13" action="ppaction://hlinkfile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74961" y="2514600"/>
            <a:ext cx="685800" cy="685800"/>
          </a:xfrm>
          <a:prstGeom prst="rect">
            <a:avLst/>
          </a:prstGeom>
          <a:noFill/>
        </p:spPr>
      </p:pic>
      <p:sp>
        <p:nvSpPr>
          <p:cNvPr id="63" name="Rectangle 62"/>
          <p:cNvSpPr/>
          <p:nvPr/>
        </p:nvSpPr>
        <p:spPr>
          <a:xfrm rot="16200000">
            <a:off x="6863539" y="2950491"/>
            <a:ext cx="4235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}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4" name="Right Arrow 63"/>
          <p:cNvSpPr/>
          <p:nvPr/>
        </p:nvSpPr>
        <p:spPr>
          <a:xfrm>
            <a:off x="6324600" y="3962400"/>
            <a:ext cx="377890" cy="188945"/>
          </a:xfrm>
          <a:prstGeom prst="rightArrow">
            <a:avLst>
              <a:gd name="adj1" fmla="val 44445"/>
              <a:gd name="adj2" fmla="val 38629"/>
            </a:avLst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6477000" y="4419600"/>
            <a:ext cx="12954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smtClean="0"/>
              <a:t>Trajectories</a:t>
            </a:r>
          </a:p>
        </p:txBody>
      </p:sp>
      <p:pic>
        <p:nvPicPr>
          <p:cNvPr id="66" name="Picture 2" descr="C:\Users\Steve\Documents\624s-3c\624s-3cdpnfullvideo_trajectories\trajectories_1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629400" y="4800600"/>
            <a:ext cx="1008529" cy="76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7" name="Picture 2" descr="C:\Users\Steve\Documents\624s-3c\624s-3cdpnfullvideo_analysis\Track_1_curvefit_sm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772400" y="1676400"/>
            <a:ext cx="1092200" cy="76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8" name="Picture 3" descr="C:\Users\Steve\Documents\624s-3c\624s-3cdpnfullvideo_analysis\Voronoi_boundaries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848600" y="2667000"/>
            <a:ext cx="1008529" cy="76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9" name="Picture 2" descr="C:\Users\Steve\Documents\624s-3c\624s-3cdpnfullvideo_analysis\Voronoi_alpha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848600" y="3657600"/>
            <a:ext cx="1008529" cy="76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0" name="Rectangle 69"/>
          <p:cNvSpPr/>
          <p:nvPr/>
        </p:nvSpPr>
        <p:spPr>
          <a:xfrm>
            <a:off x="7696200" y="4419600"/>
            <a:ext cx="12954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smtClean="0"/>
              <a:t>Analysis</a:t>
            </a:r>
          </a:p>
        </p:txBody>
      </p:sp>
      <p:sp>
        <p:nvSpPr>
          <p:cNvPr id="71" name="Right Arrow 70"/>
          <p:cNvSpPr/>
          <p:nvPr/>
        </p:nvSpPr>
        <p:spPr>
          <a:xfrm>
            <a:off x="7467600" y="3962400"/>
            <a:ext cx="304800" cy="188945"/>
          </a:xfrm>
          <a:prstGeom prst="rightArrow">
            <a:avLst>
              <a:gd name="adj1" fmla="val 44445"/>
              <a:gd name="adj2" fmla="val 38629"/>
            </a:avLst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2667000" y="2514600"/>
            <a:ext cx="92365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smtClean="0"/>
              <a:t>Z-planes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 descr="C:\Users\Steve\Desktop\624s-3c\624s-3cdpnfullvideo_analysis\Track_2_curvefit_s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2538681"/>
            <a:ext cx="1524000" cy="1143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Cell Motion Analysis from Optical Images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1524000"/>
            <a:ext cx="3657600" cy="533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ct val="85000"/>
              <a:tabLst/>
              <a:defRPr/>
            </a:pP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Automated analysis tool:</a:t>
            </a:r>
          </a:p>
        </p:txBody>
      </p:sp>
      <p:graphicFrame>
        <p:nvGraphicFramePr>
          <p:cNvPr id="44034" name="Object 2"/>
          <p:cNvGraphicFramePr>
            <a:graphicFrameLocks noChangeAspect="1"/>
          </p:cNvGraphicFramePr>
          <p:nvPr/>
        </p:nvGraphicFramePr>
        <p:xfrm>
          <a:off x="685800" y="2438400"/>
          <a:ext cx="2057400" cy="491516"/>
        </p:xfrm>
        <a:graphic>
          <a:graphicData uri="http://schemas.openxmlformats.org/presentationml/2006/ole">
            <p:oleObj spid="_x0000_s44034" name="Equation" r:id="rId4" imgW="1168200" imgH="279360" progId="">
              <p:embed/>
            </p:oleObj>
          </a:graphicData>
        </a:graphic>
      </p:graphicFrame>
      <p:sp>
        <p:nvSpPr>
          <p:cNvPr id="55" name="Rectangle 54"/>
          <p:cNvSpPr/>
          <p:nvPr/>
        </p:nvSpPr>
        <p:spPr>
          <a:xfrm>
            <a:off x="381000" y="2133600"/>
            <a:ext cx="269336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 smtClean="0"/>
              <a:t>Best-fit curves for model:</a:t>
            </a:r>
          </a:p>
        </p:txBody>
      </p:sp>
      <p:sp>
        <p:nvSpPr>
          <p:cNvPr id="56" name="Rectangle 55"/>
          <p:cNvSpPr/>
          <p:nvPr/>
        </p:nvSpPr>
        <p:spPr>
          <a:xfrm>
            <a:off x="685800" y="2971800"/>
            <a:ext cx="2704587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500" dirty="0" smtClean="0"/>
              <a:t>α</a:t>
            </a:r>
            <a:r>
              <a:rPr lang="en-US" sz="1500" dirty="0" smtClean="0"/>
              <a:t> ≈ 1: diffusive behavior</a:t>
            </a:r>
            <a:br>
              <a:rPr lang="en-US" sz="1500" dirty="0" smtClean="0"/>
            </a:br>
            <a:r>
              <a:rPr lang="el-GR" sz="1500" dirty="0" smtClean="0"/>
              <a:t>α</a:t>
            </a:r>
            <a:r>
              <a:rPr lang="en-US" sz="1500" dirty="0" smtClean="0"/>
              <a:t> &lt; 1: </a:t>
            </a:r>
            <a:r>
              <a:rPr lang="en-US" sz="1500" dirty="0" err="1" smtClean="0"/>
              <a:t>subdiffusive</a:t>
            </a:r>
            <a:r>
              <a:rPr lang="en-US" sz="1500" dirty="0" smtClean="0"/>
              <a:t> behavior</a:t>
            </a:r>
          </a:p>
          <a:p>
            <a:r>
              <a:rPr lang="el-GR" sz="1500" dirty="0" smtClean="0"/>
              <a:t>α</a:t>
            </a:r>
            <a:r>
              <a:rPr lang="en-US" sz="1500" dirty="0" smtClean="0"/>
              <a:t> &gt; 1: </a:t>
            </a:r>
            <a:r>
              <a:rPr lang="en-US" sz="1500" dirty="0" err="1" smtClean="0"/>
              <a:t>superdiffusive</a:t>
            </a:r>
            <a:r>
              <a:rPr lang="en-US" sz="1500" dirty="0" smtClean="0"/>
              <a:t> behavior</a:t>
            </a:r>
          </a:p>
        </p:txBody>
      </p:sp>
      <p:sp>
        <p:nvSpPr>
          <p:cNvPr id="60" name="Rectangle 59"/>
          <p:cNvSpPr/>
          <p:nvPr/>
        </p:nvSpPr>
        <p:spPr>
          <a:xfrm>
            <a:off x="381000" y="4191000"/>
            <a:ext cx="378020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 err="1" smtClean="0"/>
              <a:t>Voronoi</a:t>
            </a:r>
            <a:r>
              <a:rPr lang="en-US" sz="1500" b="1" dirty="0" smtClean="0"/>
              <a:t> diagram and visualizations:</a:t>
            </a:r>
          </a:p>
        </p:txBody>
      </p:sp>
      <p:pic>
        <p:nvPicPr>
          <p:cNvPr id="44038" name="Picture 6" descr="C:\Users\Steve\Desktop\624s-3c\624s-3cdpnfullvideo_analysis\Voronoi_boundaries.png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4648199"/>
            <a:ext cx="1512794" cy="1143000"/>
          </a:xfrm>
          <a:prstGeom prst="rect">
            <a:avLst/>
          </a:prstGeom>
          <a:noFill/>
        </p:spPr>
      </p:pic>
      <p:pic>
        <p:nvPicPr>
          <p:cNvPr id="44039" name="Picture 7" descr="C:\Users\Steve\Desktop\624s-3c\624s-3cdpnfullvideo_analysis\Voronoi_alpha.png">
            <a:hlinkClick r:id="rId7" action="ppaction://hlinkfile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33600" y="4648200"/>
            <a:ext cx="1512794" cy="1143000"/>
          </a:xfrm>
          <a:prstGeom prst="rect">
            <a:avLst/>
          </a:prstGeom>
          <a:noFill/>
        </p:spPr>
      </p:pic>
      <p:sp>
        <p:nvSpPr>
          <p:cNvPr id="73" name="Rectangle 72"/>
          <p:cNvSpPr/>
          <p:nvPr/>
        </p:nvSpPr>
        <p:spPr>
          <a:xfrm>
            <a:off x="2663702" y="5791200"/>
            <a:ext cx="30008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500" dirty="0" smtClean="0"/>
              <a:t>α</a:t>
            </a:r>
            <a:endParaRPr lang="en-US" sz="1500" dirty="0" smtClean="0"/>
          </a:p>
        </p:txBody>
      </p:sp>
      <p:pic>
        <p:nvPicPr>
          <p:cNvPr id="44040" name="Picture 8" descr="C:\Users\Steve\Desktop\624s-3c\624s-3cdpnfullvideo_analysis\Voronoi_k.png">
            <a:hlinkClick r:id="rId9" action="ppaction://hlinkfile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33801" y="4648200"/>
            <a:ext cx="1512794" cy="1143000"/>
          </a:xfrm>
          <a:prstGeom prst="rect">
            <a:avLst/>
          </a:prstGeom>
          <a:noFill/>
        </p:spPr>
      </p:pic>
      <p:sp>
        <p:nvSpPr>
          <p:cNvPr id="74" name="Rectangle 73"/>
          <p:cNvSpPr/>
          <p:nvPr/>
        </p:nvSpPr>
        <p:spPr>
          <a:xfrm>
            <a:off x="4244666" y="5791200"/>
            <a:ext cx="31771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smtClean="0"/>
              <a:t>K</a:t>
            </a:r>
          </a:p>
        </p:txBody>
      </p:sp>
      <p:pic>
        <p:nvPicPr>
          <p:cNvPr id="44041" name="Picture 9" descr="C:\Users\Steve\Desktop\624s-3c\624s-3cdpnfullvideo_analysis\Voronoi_speed.png">
            <a:hlinkClick r:id="rId11" action="ppaction://hlinkfile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334001" y="4648201"/>
            <a:ext cx="1512795" cy="1143000"/>
          </a:xfrm>
          <a:prstGeom prst="rect">
            <a:avLst/>
          </a:prstGeom>
          <a:noFill/>
        </p:spPr>
      </p:pic>
      <p:sp>
        <p:nvSpPr>
          <p:cNvPr id="75" name="Rectangle 74"/>
          <p:cNvSpPr/>
          <p:nvPr/>
        </p:nvSpPr>
        <p:spPr>
          <a:xfrm>
            <a:off x="5715000" y="5791200"/>
            <a:ext cx="69923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smtClean="0"/>
              <a:t>Speed</a:t>
            </a:r>
          </a:p>
        </p:txBody>
      </p:sp>
      <p:pic>
        <p:nvPicPr>
          <p:cNvPr id="44042" name="Picture 10" descr="C:\Users\Steve\Desktop\624s-3c\624s-3cdpnfullvideo_analysis\Voronoi_dist.png">
            <a:hlinkClick r:id="rId13" action="ppaction://hlinkfile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934200" y="4648199"/>
            <a:ext cx="1512794" cy="1143000"/>
          </a:xfrm>
          <a:prstGeom prst="rect">
            <a:avLst/>
          </a:prstGeom>
          <a:noFill/>
        </p:spPr>
      </p:pic>
      <p:sp>
        <p:nvSpPr>
          <p:cNvPr id="76" name="Rectangle 75"/>
          <p:cNvSpPr/>
          <p:nvPr/>
        </p:nvSpPr>
        <p:spPr>
          <a:xfrm>
            <a:off x="7176851" y="5791200"/>
            <a:ext cx="92365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smtClean="0"/>
              <a:t>Distance</a:t>
            </a:r>
          </a:p>
        </p:txBody>
      </p:sp>
      <p:sp>
        <p:nvSpPr>
          <p:cNvPr id="77" name="Rectangle 76"/>
          <p:cNvSpPr/>
          <p:nvPr/>
        </p:nvSpPr>
        <p:spPr>
          <a:xfrm>
            <a:off x="833759" y="5791200"/>
            <a:ext cx="87395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 smtClean="0"/>
              <a:t>Voronoi</a:t>
            </a:r>
            <a:endParaRPr lang="en-US" sz="1500" dirty="0" smtClean="0"/>
          </a:p>
        </p:txBody>
      </p:sp>
      <p:sp>
        <p:nvSpPr>
          <p:cNvPr id="78" name="Rectangle 77"/>
          <p:cNvSpPr/>
          <p:nvPr/>
        </p:nvSpPr>
        <p:spPr>
          <a:xfrm>
            <a:off x="4114800" y="3639235"/>
            <a:ext cx="69121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500" dirty="0" smtClean="0"/>
              <a:t>α</a:t>
            </a:r>
            <a:r>
              <a:rPr lang="en-US" sz="1500" dirty="0" smtClean="0"/>
              <a:t>=.42</a:t>
            </a:r>
          </a:p>
        </p:txBody>
      </p:sp>
      <p:pic>
        <p:nvPicPr>
          <p:cNvPr id="44043" name="Picture 11" descr="C:\Users\Steve\Desktop\624s-3c\624s-3cdpnfullvideo_analysis\Track_36_curvefit_sm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334000" y="2538681"/>
            <a:ext cx="1524000" cy="1143000"/>
          </a:xfrm>
          <a:prstGeom prst="rect">
            <a:avLst/>
          </a:prstGeom>
          <a:noFill/>
        </p:spPr>
      </p:pic>
      <p:sp>
        <p:nvSpPr>
          <p:cNvPr id="79" name="Rectangle 78"/>
          <p:cNvSpPr/>
          <p:nvPr/>
        </p:nvSpPr>
        <p:spPr>
          <a:xfrm>
            <a:off x="5828322" y="3639235"/>
            <a:ext cx="68961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500" dirty="0" smtClean="0"/>
              <a:t>α</a:t>
            </a:r>
            <a:r>
              <a:rPr lang="en-US" sz="1500" dirty="0" smtClean="0"/>
              <a:t>=.93</a:t>
            </a:r>
          </a:p>
        </p:txBody>
      </p:sp>
      <p:pic>
        <p:nvPicPr>
          <p:cNvPr id="44044" name="Picture 12" descr="C:\Users\Steve\Desktop\624s-3c\624s-3cdpnfullvideo_analysis\Track_16_curvefit_sm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010400" y="2538681"/>
            <a:ext cx="1524000" cy="1143000"/>
          </a:xfrm>
          <a:prstGeom prst="rect">
            <a:avLst/>
          </a:prstGeom>
          <a:noFill/>
        </p:spPr>
      </p:pic>
      <p:sp>
        <p:nvSpPr>
          <p:cNvPr id="80" name="Rectangle 79"/>
          <p:cNvSpPr/>
          <p:nvPr/>
        </p:nvSpPr>
        <p:spPr>
          <a:xfrm>
            <a:off x="7467600" y="3639235"/>
            <a:ext cx="76655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500" dirty="0" smtClean="0"/>
              <a:t>α</a:t>
            </a:r>
            <a:r>
              <a:rPr lang="en-US" sz="1500" dirty="0" smtClean="0"/>
              <a:t>=1.25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of modeling cell behavior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04800" y="1447800"/>
            <a:ext cx="2590800" cy="457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ct val="85000"/>
              <a:tabLst/>
              <a:defRPr/>
            </a:pP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Cell mechanics:</a:t>
            </a:r>
          </a:p>
        </p:txBody>
      </p:sp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2159000"/>
            <a:ext cx="2628900" cy="279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7" name="Rectangle 26"/>
          <p:cNvSpPr/>
          <p:nvPr/>
        </p:nvSpPr>
        <p:spPr>
          <a:xfrm>
            <a:off x="6477000" y="6077635"/>
            <a:ext cx="131318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smtClean="0"/>
              <a:t>Microtubules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rot="16200000" flipV="1">
            <a:off x="4584700" y="3213100"/>
            <a:ext cx="1193800" cy="1066800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775968"/>
            <a:ext cx="2667000" cy="18491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3" name="Rectangle 32"/>
          <p:cNvSpPr/>
          <p:nvPr/>
        </p:nvSpPr>
        <p:spPr>
          <a:xfrm>
            <a:off x="6248400" y="3657600"/>
            <a:ext cx="197361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 smtClean="0"/>
              <a:t>Actin</a:t>
            </a:r>
            <a:r>
              <a:rPr lang="en-US" sz="1500" dirty="0" smtClean="0"/>
              <a:t> Microfilaments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 rot="10800000" flipV="1">
            <a:off x="4953000" y="2463800"/>
            <a:ext cx="838200" cy="228600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90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0" y="1676400"/>
            <a:ext cx="1257300" cy="3415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491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1981200"/>
            <a:ext cx="2743200" cy="18402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2" name="Rectangle 41"/>
          <p:cNvSpPr/>
          <p:nvPr/>
        </p:nvSpPr>
        <p:spPr>
          <a:xfrm>
            <a:off x="533400" y="3962400"/>
            <a:ext cx="219002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smtClean="0"/>
              <a:t>Intermediate Filaments</a:t>
            </a:r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3276600" y="2463800"/>
            <a:ext cx="1371600" cy="381000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92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3124200"/>
            <a:ext cx="2209800" cy="7726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493" name="Picture 13"/>
          <p:cNvPicPr>
            <a:picLocks noChangeAspect="1" noChangeArrowheads="1"/>
          </p:cNvPicPr>
          <p:nvPr/>
        </p:nvPicPr>
        <p:blipFill>
          <a:blip r:embed="rId7" cstate="print">
            <a:grayscl/>
          </a:blip>
          <a:srcRect/>
          <a:stretch>
            <a:fillRect/>
          </a:stretch>
        </p:blipFill>
        <p:spPr bwMode="auto">
          <a:xfrm>
            <a:off x="5715000" y="4114800"/>
            <a:ext cx="2743200" cy="198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495" name="Picture 1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20000" y="4343400"/>
            <a:ext cx="1021639" cy="973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496" name="Picture 1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3400" y="4495800"/>
            <a:ext cx="1147762" cy="9842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6" name="Rectangle 55"/>
          <p:cNvSpPr/>
          <p:nvPr/>
        </p:nvSpPr>
        <p:spPr>
          <a:xfrm>
            <a:off x="609600" y="5867400"/>
            <a:ext cx="214674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smtClean="0"/>
              <a:t>Membrane &amp; Adhesion</a:t>
            </a:r>
          </a:p>
        </p:txBody>
      </p:sp>
      <p:pic>
        <p:nvPicPr>
          <p:cNvPr id="20497" name="Picture 1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52600" y="4419600"/>
            <a:ext cx="1531779" cy="14239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58" name="Straight Arrow Connector 57"/>
          <p:cNvCxnSpPr/>
          <p:nvPr/>
        </p:nvCxnSpPr>
        <p:spPr>
          <a:xfrm flipV="1">
            <a:off x="3276600" y="4216400"/>
            <a:ext cx="457200" cy="228600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62400" y="4588082"/>
            <a:ext cx="1524000" cy="14167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4" name="Rectangle 23"/>
          <p:cNvSpPr/>
          <p:nvPr/>
        </p:nvSpPr>
        <p:spPr>
          <a:xfrm>
            <a:off x="4146860" y="6019800"/>
            <a:ext cx="109196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smtClean="0"/>
              <a:t>Organelles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rot="16200000" flipV="1">
            <a:off x="4203700" y="3873500"/>
            <a:ext cx="812800" cy="685800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of modeling cell behavior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90600" y="1676400"/>
            <a:ext cx="6781800" cy="457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ct val="85000"/>
              <a:tabLst/>
              <a:defRPr/>
            </a:pP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Examples of cell motion &amp; signaling:</a:t>
            </a:r>
          </a:p>
        </p:txBody>
      </p:sp>
      <p:pic>
        <p:nvPicPr>
          <p:cNvPr id="8" name="Picture 3" descr="C:\Users\Steve\AppData\Local\Microsoft\Windows\Temporary Internet Files\Content.IE5\STJM8LJN\MC900431621[1].pn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8898" y="2404646"/>
            <a:ext cx="685800" cy="68580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1530298" y="3124200"/>
            <a:ext cx="1117614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 smtClean="0"/>
              <a:t>Neutrophil</a:t>
            </a:r>
            <a:endParaRPr lang="en-US" sz="1500" dirty="0" smtClean="0"/>
          </a:p>
        </p:txBody>
      </p:sp>
      <p:pic>
        <p:nvPicPr>
          <p:cNvPr id="14" name="Picture 3" descr="C:\Users\Steve\AppData\Local\Microsoft\Windows\Temporary Internet Files\Content.IE5\STJM8LJN\MC900431621[1].png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35298" y="2438400"/>
            <a:ext cx="685800" cy="685800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3114320" y="3124200"/>
            <a:ext cx="123783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smtClean="0"/>
              <a:t>Macrophage</a:t>
            </a:r>
          </a:p>
        </p:txBody>
      </p:sp>
      <p:pic>
        <p:nvPicPr>
          <p:cNvPr id="16" name="Picture 3" descr="C:\Users\Steve\AppData\Local\Microsoft\Windows\Temporary Internet Files\Content.IE5\STJM8LJN\MC900431621[1].png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1698" y="2438400"/>
            <a:ext cx="685800" cy="685800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4998137" y="3124200"/>
            <a:ext cx="83227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smtClean="0"/>
              <a:t>Neuron</a:t>
            </a:r>
          </a:p>
        </p:txBody>
      </p:sp>
      <p:pic>
        <p:nvPicPr>
          <p:cNvPr id="20" name="Picture 3" descr="C:\Users\Steve\AppData\Local\Microsoft\Windows\Temporary Internet Files\Content.IE5\STJM8LJN\MC900431621[1].png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96859" y="2438400"/>
            <a:ext cx="685800" cy="685800"/>
          </a:xfrm>
          <a:prstGeom prst="rect">
            <a:avLst/>
          </a:prstGeom>
          <a:noFill/>
        </p:spPr>
      </p:pic>
      <p:sp>
        <p:nvSpPr>
          <p:cNvPr id="21" name="Rectangle 20"/>
          <p:cNvSpPr/>
          <p:nvPr/>
        </p:nvSpPr>
        <p:spPr>
          <a:xfrm>
            <a:off x="6559498" y="3124200"/>
            <a:ext cx="75854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smtClean="0"/>
              <a:t>T Cells</a:t>
            </a: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990600" y="4038600"/>
            <a:ext cx="6781800" cy="457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indent="-274320">
              <a:spcBef>
                <a:spcPct val="20000"/>
              </a:spcBef>
              <a:buClr>
                <a:schemeClr val="bg2">
                  <a:lumMod val="50000"/>
                </a:schemeClr>
              </a:buClr>
              <a:buSzPct val="85000"/>
              <a:defRPr/>
            </a:pP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Examples of cell mechanics:</a:t>
            </a:r>
          </a:p>
        </p:txBody>
      </p:sp>
      <p:pic>
        <p:nvPicPr>
          <p:cNvPr id="13" name="Picture 3" descr="C:\Users\Steve\AppData\Local\Microsoft\Windows\Temporary Internet Files\Content.IE5\STJM8LJN\MC900431621[1].png">
            <a:hlinkClick r:id="rId7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3376" y="4724400"/>
            <a:ext cx="685800" cy="685800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3125657" y="5486400"/>
            <a:ext cx="140936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 smtClean="0"/>
              <a:t>Actin</a:t>
            </a:r>
            <a:r>
              <a:rPr lang="en-US" sz="1500" dirty="0" smtClean="0"/>
              <a:t>-Induced</a:t>
            </a:r>
            <a:br>
              <a:rPr lang="en-US" sz="1500" dirty="0" smtClean="0"/>
            </a:br>
            <a:r>
              <a:rPr lang="en-US" sz="1500" dirty="0" smtClean="0"/>
              <a:t>Movement</a:t>
            </a:r>
          </a:p>
        </p:txBody>
      </p:sp>
      <p:pic>
        <p:nvPicPr>
          <p:cNvPr id="19" name="Picture 3" descr="C:\Users\Steve\AppData\Local\Microsoft\Windows\Temporary Internet Files\Content.IE5\STJM8LJN\MC900431621[1].png">
            <a:hlinkClick r:id="rId8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6976" y="4724400"/>
            <a:ext cx="685800" cy="685800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1523854" y="5486400"/>
            <a:ext cx="135005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err="1" smtClean="0"/>
              <a:t>Actin</a:t>
            </a:r>
            <a:r>
              <a:rPr lang="en-US" sz="1500" dirty="0" smtClean="0"/>
              <a:t> motility</a:t>
            </a:r>
          </a:p>
        </p:txBody>
      </p:sp>
      <p:pic>
        <p:nvPicPr>
          <p:cNvPr id="24" name="Picture 3" descr="C:\Users\Steve\AppData\Local\Microsoft\Windows\Temporary Internet Files\Content.IE5\STJM8LJN\MC900431621[1].png">
            <a:hlinkClick r:id="rId9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39776" y="4724400"/>
            <a:ext cx="685800" cy="685800"/>
          </a:xfrm>
          <a:prstGeom prst="rect">
            <a:avLst/>
          </a:prstGeom>
          <a:noFill/>
        </p:spPr>
      </p:pic>
      <p:sp>
        <p:nvSpPr>
          <p:cNvPr id="25" name="Rectangle 24"/>
          <p:cNvSpPr/>
          <p:nvPr/>
        </p:nvSpPr>
        <p:spPr>
          <a:xfrm>
            <a:off x="4891825" y="5486400"/>
            <a:ext cx="122982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smtClean="0"/>
              <a:t>Microtubule</a:t>
            </a:r>
            <a:br>
              <a:rPr lang="en-US" sz="1500" dirty="0" smtClean="0"/>
            </a:br>
            <a:r>
              <a:rPr lang="en-US" sz="1500" dirty="0" smtClean="0"/>
              <a:t>Dynamics</a:t>
            </a:r>
          </a:p>
        </p:txBody>
      </p:sp>
      <p:pic>
        <p:nvPicPr>
          <p:cNvPr id="26" name="Picture 3" descr="C:\Users\Steve\AppData\Local\Microsoft\Windows\Temporary Internet Files\Content.IE5\STJM8LJN\MC900431621[1].png">
            <a:hlinkClick r:id="rId10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6754" y="4724400"/>
            <a:ext cx="685800" cy="685800"/>
          </a:xfrm>
          <a:prstGeom prst="rect">
            <a:avLst/>
          </a:prstGeom>
          <a:noFill/>
        </p:spPr>
      </p:pic>
      <p:sp>
        <p:nvSpPr>
          <p:cNvPr id="27" name="Rectangle 26"/>
          <p:cNvSpPr/>
          <p:nvPr/>
        </p:nvSpPr>
        <p:spPr>
          <a:xfrm>
            <a:off x="6479829" y="5486400"/>
            <a:ext cx="98777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smtClean="0"/>
              <a:t>Adhesion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History: “Top-Down” Models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40080" y="1524000"/>
            <a:ext cx="583692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ct val="85000"/>
              <a:tabLst/>
              <a:defRPr/>
            </a:pP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Continuum model of cell concentration</a:t>
            </a:r>
            <a:b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</a:b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 (e.g. Keller &amp; </a:t>
            </a:r>
            <a:r>
              <a:rPr lang="en-US" sz="1600" dirty="0" err="1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Segel</a:t>
            </a: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 -1971)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/>
            </a:r>
            <a:b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</a:br>
            <a:endParaRPr lang="en-US" sz="2400" b="1" dirty="0" smtClean="0">
              <a:solidFill>
                <a:schemeClr val="accent5">
                  <a:lumMod val="50000"/>
                </a:schemeClr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  <a:p>
            <a:pPr marL="274320" lvl="0" indent="-274320">
              <a:spcBef>
                <a:spcPct val="20000"/>
              </a:spcBef>
              <a:buClr>
                <a:schemeClr val="bg2">
                  <a:lumMod val="50000"/>
                </a:schemeClr>
              </a:buClr>
              <a:buSzPct val="85000"/>
              <a:defRPr/>
            </a:pP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Random walk with bias </a:t>
            </a:r>
            <a:b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</a:b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(</a:t>
            </a: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</a:rPr>
              <a:t>e.g. </a:t>
            </a: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Alt – 1980)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Med" pitchFamily="18" charset="0"/>
              </a:rPr>
              <a:t/>
            </a:r>
            <a:br>
              <a:rPr lang="en-US" sz="2400" b="1" dirty="0" smtClean="0">
                <a:solidFill>
                  <a:schemeClr val="bg2">
                    <a:lumMod val="2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Med" pitchFamily="18" charset="0"/>
              </a:rPr>
            </a:br>
            <a:endParaRPr lang="en-US" sz="2400" b="1" dirty="0" smtClean="0">
              <a:solidFill>
                <a:schemeClr val="bg2">
                  <a:lumMod val="25000"/>
                </a:schemeClr>
              </a:solidFill>
              <a:effectLst>
                <a:glow rad="2286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nion Pro Med" pitchFamily="18" charset="0"/>
            </a:endParaRPr>
          </a:p>
          <a:p>
            <a:pPr marL="274320" lvl="0" indent="-274320">
              <a:spcBef>
                <a:spcPct val="20000"/>
              </a:spcBef>
              <a:buClr>
                <a:schemeClr val="bg2">
                  <a:lumMod val="50000"/>
                </a:schemeClr>
              </a:buClr>
              <a:buSzPct val="85000"/>
              <a:defRPr/>
            </a:pP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Stochastic model</a:t>
            </a:r>
            <a:b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</a:b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(</a:t>
            </a: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</a:rPr>
              <a:t>e.g. </a:t>
            </a: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Tranquillo – 1988)</a:t>
            </a:r>
            <a:r>
              <a:rPr lang="en-US" sz="1600" b="1" dirty="0" smtClean="0">
                <a:solidFill>
                  <a:schemeClr val="bg2">
                    <a:lumMod val="2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Med" pitchFamily="18" charset="0"/>
              </a:rPr>
              <a:t/>
            </a:r>
            <a:br>
              <a:rPr lang="en-US" sz="1600" b="1" dirty="0" smtClean="0">
                <a:solidFill>
                  <a:schemeClr val="bg2">
                    <a:lumMod val="2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Med" pitchFamily="18" charset="0"/>
              </a:rPr>
            </a:br>
            <a:r>
              <a:rPr lang="en-US" sz="1600" b="1" dirty="0" smtClean="0">
                <a:solidFill>
                  <a:schemeClr val="bg2">
                    <a:lumMod val="2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Med" pitchFamily="18" charset="0"/>
              </a:rPr>
              <a:t/>
            </a:r>
            <a:br>
              <a:rPr lang="en-US" sz="1600" b="1" dirty="0" smtClean="0">
                <a:solidFill>
                  <a:schemeClr val="bg2">
                    <a:lumMod val="2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Med" pitchFamily="18" charset="0"/>
              </a:rPr>
            </a:br>
            <a:endParaRPr lang="en-US" sz="1400" b="1" dirty="0" smtClean="0">
              <a:solidFill>
                <a:schemeClr val="bg2">
                  <a:lumMod val="25000"/>
                </a:schemeClr>
              </a:solidFill>
              <a:effectLst>
                <a:glow rad="2286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nion Pro Med" pitchFamily="18" charset="0"/>
            </a:endParaRPr>
          </a:p>
          <a:p>
            <a:pPr marL="274320" lvl="0" indent="-274320">
              <a:spcBef>
                <a:spcPct val="20000"/>
              </a:spcBef>
              <a:buClr>
                <a:schemeClr val="bg2">
                  <a:lumMod val="50000"/>
                </a:schemeClr>
              </a:buClr>
              <a:buSzPct val="85000"/>
              <a:defRPr/>
            </a:pP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Hyperbolic continuum model</a:t>
            </a:r>
            <a:b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</a:b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(</a:t>
            </a: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</a:rPr>
              <a:t>e.g. </a:t>
            </a:r>
            <a:r>
              <a:rPr lang="en-US" sz="1600" dirty="0" err="1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Hillen</a:t>
            </a: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 &amp; Stevens - 2000)</a:t>
            </a:r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981200"/>
            <a:ext cx="2890838" cy="493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2743200"/>
            <a:ext cx="2043544" cy="83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3810000"/>
            <a:ext cx="1752600" cy="1152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5181600"/>
            <a:ext cx="1524000" cy="1203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History: “Bottom-Up” Models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85800" y="1524000"/>
            <a:ext cx="812292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ct val="85000"/>
              <a:tabLst/>
              <a:defRPr/>
            </a:pP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Molecular dynamics models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nion Pro Med" pitchFamily="18" charset="0"/>
                <a:ea typeface="+mn-ea"/>
                <a:cs typeface="+mn-cs"/>
              </a:rPr>
              <a:t/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nion Pro Med" pitchFamily="18" charset="0"/>
                <a:ea typeface="+mn-ea"/>
                <a:cs typeface="+mn-cs"/>
              </a:rPr>
            </a:b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(~ 7</a:t>
            </a:r>
            <a:r>
              <a:rPr lang="en-US" sz="105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x</a:t>
            </a: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10</a:t>
            </a:r>
            <a:r>
              <a:rPr lang="en-US" sz="1600" baseline="300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15</a:t>
            </a: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 atoms per cell)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nion Pro Med" pitchFamily="18" charset="0"/>
                <a:ea typeface="+mn-ea"/>
                <a:cs typeface="+mn-cs"/>
              </a:rPr>
              <a:t/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nion Pro Med" pitchFamily="18" charset="0"/>
                <a:ea typeface="+mn-ea"/>
                <a:cs typeface="+mn-cs"/>
              </a:rPr>
            </a:b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>
                <a:glow rad="2286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inion Pro Med" pitchFamily="18" charset="0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ct val="85000"/>
              <a:tabLst/>
              <a:defRPr/>
            </a:pP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Membrane models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Med" pitchFamily="18" charset="0"/>
              </a:rPr>
              <a:t/>
            </a:r>
            <a:br>
              <a:rPr lang="en-US" sz="2400" b="1" dirty="0" smtClean="0">
                <a:solidFill>
                  <a:schemeClr val="bg2">
                    <a:lumMod val="2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Med" pitchFamily="18" charset="0"/>
              </a:rPr>
            </a:b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Med" pitchFamily="18" charset="0"/>
              </a:rPr>
              <a:t/>
            </a:r>
            <a:br>
              <a:rPr lang="en-US" sz="2400" b="1" dirty="0" smtClean="0">
                <a:solidFill>
                  <a:schemeClr val="bg2">
                    <a:lumMod val="2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Med" pitchFamily="18" charset="0"/>
              </a:rPr>
            </a:br>
            <a:endParaRPr lang="en-US" sz="2400" b="1" dirty="0" smtClean="0">
              <a:solidFill>
                <a:schemeClr val="bg2">
                  <a:lumMod val="25000"/>
                </a:schemeClr>
              </a:solidFill>
              <a:effectLst>
                <a:glow rad="2286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nion Pro Med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ct val="85000"/>
              <a:tabLst/>
              <a:defRPr/>
            </a:pP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Cytoskeleton models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Med" pitchFamily="18" charset="0"/>
              </a:rPr>
              <a:t/>
            </a:r>
            <a:br>
              <a:rPr lang="en-US" sz="2400" b="1" dirty="0" smtClean="0">
                <a:solidFill>
                  <a:schemeClr val="bg2">
                    <a:lumMod val="2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Med" pitchFamily="18" charset="0"/>
              </a:rPr>
            </a:b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Med" pitchFamily="18" charset="0"/>
              </a:rPr>
              <a:t/>
            </a:r>
            <a:br>
              <a:rPr lang="en-US" sz="2400" b="1" dirty="0" smtClean="0">
                <a:solidFill>
                  <a:schemeClr val="bg2">
                    <a:lumMod val="2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Med" pitchFamily="18" charset="0"/>
              </a:rPr>
            </a:br>
            <a:endParaRPr lang="en-US" sz="2400" b="1" dirty="0" smtClean="0">
              <a:solidFill>
                <a:schemeClr val="bg2">
                  <a:lumMod val="25000"/>
                </a:schemeClr>
              </a:solidFill>
              <a:effectLst>
                <a:glow rad="2286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nion Pro Med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ct val="85000"/>
              <a:tabLst/>
              <a:defRPr/>
            </a:pP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Adhesion modulation models</a:t>
            </a:r>
            <a:r>
              <a:rPr lang="en-US" sz="2700" b="1" dirty="0" smtClean="0">
                <a:solidFill>
                  <a:schemeClr val="accent5">
                    <a:lumMod val="50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/>
            </a:r>
            <a:br>
              <a:rPr lang="en-US" sz="2700" b="1" dirty="0" smtClean="0">
                <a:solidFill>
                  <a:schemeClr val="accent5">
                    <a:lumMod val="50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</a:br>
            <a:endParaRPr lang="en-US" sz="2700" b="1" dirty="0" smtClean="0">
              <a:solidFill>
                <a:schemeClr val="accent5">
                  <a:lumMod val="50000"/>
                </a:schemeClr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</p:txBody>
      </p:sp>
      <p:pic>
        <p:nvPicPr>
          <p:cNvPr id="11" name="Picture 8" descr="http://www.rsc.org/ejga/CP/2010/b917919d-g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524000"/>
            <a:ext cx="1295400" cy="963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22" name="Picture 2" descr="C:\Users\Steve\Desktop\vessic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2743200"/>
            <a:ext cx="2033587" cy="9943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3962400"/>
            <a:ext cx="1371600" cy="9951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1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86600" y="3962400"/>
            <a:ext cx="1012943" cy="9905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0" y="5181600"/>
            <a:ext cx="1600200" cy="999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864</TotalTime>
  <Words>441</Words>
  <Application>Microsoft Office PowerPoint</Application>
  <PresentationFormat>On-screen Show (4:3)</PresentationFormat>
  <Paragraphs>144</Paragraphs>
  <Slides>16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Civic</vt:lpstr>
      <vt:lpstr>Equation</vt:lpstr>
      <vt:lpstr>Models of cell dynamics and intercellular communication</vt:lpstr>
      <vt:lpstr>Modeling Cell Dynamics &amp; Communication</vt:lpstr>
      <vt:lpstr>CSU Cell Communication Research</vt:lpstr>
      <vt:lpstr>Cell Motion Analysis from Optical Images</vt:lpstr>
      <vt:lpstr>Cell Motion Analysis from Optical Images</vt:lpstr>
      <vt:lpstr>Challenges of modeling cell behavior</vt:lpstr>
      <vt:lpstr>Challenges of modeling cell behavior</vt:lpstr>
      <vt:lpstr>History: “Top-Down” Models</vt:lpstr>
      <vt:lpstr>History: “Bottom-Up” Models</vt:lpstr>
      <vt:lpstr>Mechanical Components</vt:lpstr>
      <vt:lpstr>Models for Mesoscopic Simulation</vt:lpstr>
      <vt:lpstr>Models for Mesoscopic Simulation</vt:lpstr>
      <vt:lpstr>Models for Mesoscopic Simulation</vt:lpstr>
      <vt:lpstr>Models for Mesoscopic Simulation</vt:lpstr>
      <vt:lpstr>Directions for Future Work</vt:lpstr>
      <vt:lpstr>Acknowledgements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Mathematical Modeling biological events and cell-cell communication</dc:title>
  <dc:creator>Steve</dc:creator>
  <cp:lastModifiedBy>Steve</cp:lastModifiedBy>
  <cp:revision>206</cp:revision>
  <dcterms:created xsi:type="dcterms:W3CDTF">2010-08-16T12:16:37Z</dcterms:created>
  <dcterms:modified xsi:type="dcterms:W3CDTF">2011-01-09T16:08:19Z</dcterms:modified>
</cp:coreProperties>
</file>